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kiosk restart="2147483647"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7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3AA00D88-7403-46B0-BDCB-9584FD97749C}" type="slidenum"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078513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zh-TW"/>
          </a:p>
        </p:txBody>
      </p:sp>
      <p:sp>
        <p:nvSpPr>
          <p:cNvPr id="4" name="頁首版面配置區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95A7E2CE-F472-4857-902B-44281E1F07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04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zh-TW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微軟正黑體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04728BD-D3B9-4DFD-847F-CEA86F588098}" type="slidenum">
              <a:t>1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4B7D8BE-359C-4E77-9CCD-2C44FC6BD871}" type="slidenum">
              <a:t>2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D96C6AF-02DA-4B99-ACE8-6E7D1F7B3286}" type="slidenum">
              <a:t>3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F54E9C9-B9F4-4734-9CDC-3366D81D18B0}" type="slidenum">
              <a:t>4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17273BF-84E3-42A6-90C4-BE4ABE9B1016}" type="slidenum">
              <a:t>5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E84ADB7-FCED-4AC3-9A2D-1E1C8C182FCC}" type="slidenum">
              <a:t>6</a:t>
            </a:fld>
            <a:endParaRPr lang="en-US"/>
          </a:p>
        </p:txBody>
      </p:sp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AC20DF1-757C-4906-8119-10B3062A4E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131694D-DBF3-4C21-991B-FBF4D58D5B8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3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08850" y="877888"/>
            <a:ext cx="2266950" cy="5630862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3238" y="877888"/>
            <a:ext cx="6653212" cy="5630862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EF6D0A-84B8-454A-966C-42D5726DF72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3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9FB3E1-B430-42C6-B035-E3A88611C9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BDF331-0FBA-496E-B47D-9215B4B315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3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368425" y="2124075"/>
            <a:ext cx="3595688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16513" y="2124075"/>
            <a:ext cx="3595687" cy="43846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313136E-0FBD-466F-ABE3-5FB909CADC3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1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3DC1A9D-8309-4AB6-9BBC-D1C22F9C27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3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9AAEA5-4927-40EE-94B6-F79D397FAD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0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5A92886-8023-4EA8-895D-FCE2E6072A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5954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58B5CB-D0F8-449E-8EEC-060E21BE41A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6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68FECDC-B42D-42F4-AF30-C55A1660C05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503999" y="877319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lvl="0"/>
            <a:r>
              <a:rPr lang="zh-TW"/>
              <a:t>請按此一下，以編輯題名文字格式。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1368000" y="2124000"/>
            <a:ext cx="7343999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BAC71DB6-6C98-4D58-9B3A-C6CD2442D2D1}" type="slidenum">
              <a:t>‹#›</a:t>
            </a:fld>
            <a:endParaRPr lang="en-US"/>
          </a:p>
        </p:txBody>
      </p:sp>
      <p:sp>
        <p:nvSpPr>
          <p:cNvPr id="7" name="文字方塊 6"/>
          <p:cNvSpPr txBox="1"/>
          <p:nvPr/>
        </p:nvSpPr>
        <p:spPr>
          <a:xfrm>
            <a:off x="792000" y="296640"/>
            <a:ext cx="2232000" cy="82835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sz="2400" b="0" i="0" u="none" strike="noStrike" kern="1200" cap="none">
                <a:ln>
                  <a:noFill/>
                </a:ln>
                <a:solidFill>
                  <a:srgbClr val="333333"/>
                </a:solidFill>
                <a:latin typeface="微軟正黑體" pitchFamily="34"/>
                <a:ea typeface="微軟正黑體" pitchFamily="34"/>
                <a:cs typeface="Lucida Sans" pitchFamily="2"/>
              </a:rPr>
              <a:t>認識土石流</a:t>
            </a:r>
          </a:p>
        </p:txBody>
      </p:sp>
      <p:pic>
        <p:nvPicPr>
          <p:cNvPr id="9" name="圖片 8" descr="[フリーイラスト素材] クリップアート, &lt;strong&gt;鉛筆&lt;/strong&gt;, 文房具 / 筆記用具, EPS ID:201408311800 - GATAG｜フリーイラスト素材集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8489">
            <a:off x="253645" y="212474"/>
            <a:ext cx="500708" cy="74901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lvl="0" algn="ctr" rtl="0" hangingPunct="0">
        <a:buNone/>
        <a:tabLst/>
        <a:defRPr lang="zh-TW" sz="4800" b="1" i="0" u="none" strike="noStrike" kern="1200" cap="none">
          <a:ln>
            <a:noFill/>
          </a:ln>
          <a:solidFill>
            <a:srgbClr val="FF6600"/>
          </a:solidFill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  <a:cs typeface="Lucida Sans" pitchFamily="2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en-US" altLang="zh-TW" sz="28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微軟正黑體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246.swcb.gov.tw/V2016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153294" y="4701600"/>
            <a:ext cx="3413412" cy="8892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sz="3600" i="0" u="none" strike="noStrike" kern="1200" cap="none" dirty="0">
                <a:ln>
                  <a:noFill/>
                </a:ln>
                <a:latin typeface="Liberation Sans" pitchFamily="18"/>
                <a:ea typeface="微軟正黑體" pitchFamily="2"/>
                <a:cs typeface="Lucida Sans" pitchFamily="2"/>
              </a:rPr>
              <a:t>防災知識你和我</a:t>
            </a:r>
          </a:p>
        </p:txBody>
      </p:sp>
      <p:sp>
        <p:nvSpPr>
          <p:cNvPr id="5" name="矩形 4"/>
          <p:cNvSpPr/>
          <p:nvPr/>
        </p:nvSpPr>
        <p:spPr>
          <a:xfrm>
            <a:off x="1307880" y="2484000"/>
            <a:ext cx="7200000" cy="1800000"/>
          </a:xfrm>
          <a:prstGeom prst="rect">
            <a:avLst/>
          </a:prstGeom>
        </p:spPr>
        <p:txBody>
          <a:bodyPr vert="horz" wrap="square" lIns="104040" tIns="60840" rIns="104040" bIns="60840" fromWordArt="1" anchor="ctr" anchorCtr="1" compatLnSpc="0">
            <a:prstTxWarp prst="textPlain">
              <a:avLst/>
            </a:prstTxWarp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sz="2400" b="0" i="0" u="none" strike="noStrike" kern="1200" cap="none" baseline="0">
                <a:ln w="38160">
                  <a:solidFill>
                    <a:srgbClr val="FFFFFF"/>
                  </a:solidFill>
                  <a:prstDash val="solid"/>
                  <a:miter/>
                </a:ln>
                <a:solidFill>
                  <a:srgbClr val="FF3366"/>
                </a:solidFill>
                <a:effectLst>
                  <a:outerShdw dist="152735" dir="2700000" algn="tl">
                    <a:srgbClr val="808080"/>
                  </a:outerShdw>
                </a:effectLst>
                <a:latin typeface="華康海報體W12" pitchFamily="81"/>
                <a:ea typeface="華康海報體W12" pitchFamily="81"/>
                <a:cs typeface="Tahoma" pitchFamily="2"/>
              </a:rPr>
              <a:t>認識土石流</a:t>
            </a:r>
          </a:p>
        </p:txBody>
      </p:sp>
      <p:sp>
        <p:nvSpPr>
          <p:cNvPr id="8" name="流程圖: 替代程序 7">
            <a:hlinkClick r:id="" action="ppaction://hlinkshowjump?jump=nextslide"/>
          </p:cNvPr>
          <p:cNvSpPr/>
          <p:nvPr/>
        </p:nvSpPr>
        <p:spPr>
          <a:xfrm>
            <a:off x="7513966" y="6834285"/>
            <a:ext cx="1046922" cy="424070"/>
          </a:xfrm>
          <a:prstGeom prst="flowChartAlternateProcess">
            <a:avLst/>
          </a:prstGeom>
          <a:solidFill>
            <a:srgbClr val="FFCC99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下一頁</a:t>
            </a:r>
          </a:p>
        </p:txBody>
      </p:sp>
      <p:sp>
        <p:nvSpPr>
          <p:cNvPr id="9" name="流程圖: 替代程序 8">
            <a:hlinkClick r:id="" action="ppaction://hlinkshowjump?jump=endshow"/>
          </p:cNvPr>
          <p:cNvSpPr/>
          <p:nvPr/>
        </p:nvSpPr>
        <p:spPr>
          <a:xfrm>
            <a:off x="8706661" y="6834285"/>
            <a:ext cx="1046922" cy="424070"/>
          </a:xfrm>
          <a:prstGeom prst="flowChartAlternateProcess">
            <a:avLst/>
          </a:prstGeom>
          <a:solidFill>
            <a:srgbClr val="66CCFF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zh-TW"/>
              <a:t>什麼是土石流</a:t>
            </a:r>
          </a:p>
        </p:txBody>
      </p:sp>
      <p:sp>
        <p:nvSpPr>
          <p:cNvPr id="6" name="文字版面配置區 5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zh-TW" altLang="en-US">
                <a:latin typeface="微軟正黑體" pitchFamily="34"/>
                <a:ea typeface="微軟正黑體" pitchFamily="34"/>
              </a:rPr>
              <a:t>在地質不穩定的山坡地，有許多石塊、泥砂，若遇上豪雨，水流無法有效排出時，土、石與水混合後，就會順坡下滑，而形成破壞力很強的土石流。</a:t>
            </a:r>
          </a:p>
        </p:txBody>
      </p:sp>
      <p:pic>
        <p:nvPicPr>
          <p:cNvPr id="7" name="圖片 6">
            <a:extLst/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096000" y="3744003"/>
            <a:ext cx="4031999" cy="291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流程圖: 替代程序 9">
            <a:hlinkClick r:id="" action="ppaction://hlinkshowjump?jump=previousslide"/>
          </p:cNvPr>
          <p:cNvSpPr/>
          <p:nvPr/>
        </p:nvSpPr>
        <p:spPr>
          <a:xfrm>
            <a:off x="6326609" y="6807965"/>
            <a:ext cx="1046922" cy="424070"/>
          </a:xfrm>
          <a:prstGeom prst="flowChartAlternateProcess">
            <a:avLst/>
          </a:prstGeom>
          <a:solidFill>
            <a:srgbClr val="FFCCCC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上一頁</a:t>
            </a:r>
          </a:p>
        </p:txBody>
      </p:sp>
      <p:sp>
        <p:nvSpPr>
          <p:cNvPr id="11" name="流程圖: 替代程序 10">
            <a:hlinkClick r:id="" action="ppaction://hlinkshowjump?jump=nextslide"/>
          </p:cNvPr>
          <p:cNvSpPr/>
          <p:nvPr/>
        </p:nvSpPr>
        <p:spPr>
          <a:xfrm>
            <a:off x="7519304" y="6807965"/>
            <a:ext cx="1046922" cy="424070"/>
          </a:xfrm>
          <a:prstGeom prst="flowChartAlternateProcess">
            <a:avLst/>
          </a:prstGeom>
          <a:solidFill>
            <a:srgbClr val="FFCC99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下一頁</a:t>
            </a:r>
          </a:p>
        </p:txBody>
      </p:sp>
      <p:sp>
        <p:nvSpPr>
          <p:cNvPr id="12" name="流程圖: 替代程序 11">
            <a:hlinkClick r:id="" action="ppaction://hlinkshowjump?jump=endshow"/>
          </p:cNvPr>
          <p:cNvSpPr/>
          <p:nvPr/>
        </p:nvSpPr>
        <p:spPr>
          <a:xfrm>
            <a:off x="8711999" y="6807965"/>
            <a:ext cx="1046922" cy="424070"/>
          </a:xfrm>
          <a:prstGeom prst="flowChartAlternateProcess">
            <a:avLst/>
          </a:prstGeom>
          <a:solidFill>
            <a:srgbClr val="66CCFF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zh-TW"/>
              <a:t>土石流發生的徵兆</a:t>
            </a:r>
          </a:p>
        </p:txBody>
      </p:sp>
      <p:sp>
        <p:nvSpPr>
          <p:cNvPr id="6" name="文字版面配置區 5"/>
          <p:cNvSpPr txBox="1">
            <a:spLocks noGrp="1"/>
          </p:cNvSpPr>
          <p:nvPr>
            <p:ph type="body" idx="4294967295"/>
          </p:nvPr>
        </p:nvSpPr>
        <p:spPr>
          <a:xfrm>
            <a:off x="2303819" y="2506539"/>
            <a:ext cx="5472000" cy="3564000"/>
          </a:xfrm>
        </p:spPr>
        <p:txBody>
          <a:bodyPr/>
          <a:lstStyle/>
          <a:p>
            <a:pPr marL="457200" lvl="0" indent="-457200">
              <a:buClr>
                <a:srgbClr val="00B050"/>
              </a:buClr>
              <a:buSzPts val="3239"/>
              <a:buFont typeface="Wingdings" panose="05000000000000000000" pitchFamily="2" charset="2"/>
              <a:buChar char="u"/>
            </a:pPr>
            <a:r>
              <a:rPr lang="zh-TW" altLang="en-US" sz="3200" dirty="0">
                <a:latin typeface="微軟正黑體" pitchFamily="34"/>
                <a:ea typeface="微軟正黑體" pitchFamily="34"/>
              </a:rPr>
              <a:t>野溪流量突然增加或減少</a:t>
            </a:r>
          </a:p>
          <a:p>
            <a:pPr marL="457200" lvl="0" indent="-457200">
              <a:buClr>
                <a:srgbClr val="00B050"/>
              </a:buClr>
              <a:buSzPts val="3239"/>
              <a:buFont typeface="Wingdings" panose="05000000000000000000" pitchFamily="2" charset="2"/>
              <a:buChar char="u"/>
            </a:pPr>
            <a:r>
              <a:rPr lang="zh-TW" altLang="en-US" sz="3200" dirty="0">
                <a:latin typeface="微軟正黑體" pitchFamily="34"/>
                <a:ea typeface="微軟正黑體" pitchFamily="34"/>
              </a:rPr>
              <a:t>溪水中帶有流木</a:t>
            </a:r>
          </a:p>
          <a:p>
            <a:pPr marL="457200" lvl="0" indent="-457200">
              <a:buClr>
                <a:srgbClr val="00B050"/>
              </a:buClr>
              <a:buSzPts val="3239"/>
              <a:buFont typeface="Wingdings" panose="05000000000000000000" pitchFamily="2" charset="2"/>
              <a:buChar char="u"/>
            </a:pPr>
            <a:r>
              <a:rPr lang="zh-TW" altLang="en-US" sz="3200" dirty="0">
                <a:latin typeface="微軟正黑體" pitchFamily="34"/>
                <a:ea typeface="微軟正黑體" pitchFamily="34"/>
              </a:rPr>
              <a:t>溪水異常混濁</a:t>
            </a:r>
          </a:p>
          <a:p>
            <a:pPr marL="457200" lvl="0" indent="-457200">
              <a:buClr>
                <a:srgbClr val="00B050"/>
              </a:buClr>
              <a:buSzPts val="3239"/>
              <a:buFont typeface="Wingdings" panose="05000000000000000000" pitchFamily="2" charset="2"/>
              <a:buChar char="u"/>
            </a:pPr>
            <a:r>
              <a:rPr lang="zh-TW" altLang="en-US" sz="3200" dirty="0">
                <a:latin typeface="微軟正黑體" pitchFamily="34"/>
                <a:ea typeface="微軟正黑體" pitchFamily="34"/>
              </a:rPr>
              <a:t>溪流中有石頭摩擦聲音</a:t>
            </a:r>
          </a:p>
          <a:p>
            <a:pPr marL="457200" lvl="0" indent="-457200">
              <a:buClr>
                <a:srgbClr val="00B050"/>
              </a:buClr>
              <a:buSzPts val="3239"/>
              <a:buFont typeface="Wingdings" panose="05000000000000000000" pitchFamily="2" charset="2"/>
              <a:buChar char="u"/>
            </a:pPr>
            <a:r>
              <a:rPr lang="zh-TW" altLang="en-US" sz="3200" dirty="0">
                <a:latin typeface="微軟正黑體" pitchFamily="34"/>
                <a:ea typeface="微軟正黑體" pitchFamily="34"/>
              </a:rPr>
              <a:t>有腐植土臭味</a:t>
            </a:r>
          </a:p>
        </p:txBody>
      </p:sp>
      <p:sp>
        <p:nvSpPr>
          <p:cNvPr id="9" name="流程圖: 替代程序 8">
            <a:hlinkClick r:id="" action="ppaction://hlinkshowjump?jump=previousslide"/>
          </p:cNvPr>
          <p:cNvSpPr/>
          <p:nvPr/>
        </p:nvSpPr>
        <p:spPr>
          <a:xfrm>
            <a:off x="6326609" y="6807965"/>
            <a:ext cx="1046922" cy="424070"/>
          </a:xfrm>
          <a:prstGeom prst="flowChartAlternateProcess">
            <a:avLst/>
          </a:prstGeom>
          <a:solidFill>
            <a:srgbClr val="FFCCCC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上一頁</a:t>
            </a:r>
          </a:p>
        </p:txBody>
      </p:sp>
      <p:sp>
        <p:nvSpPr>
          <p:cNvPr id="10" name="流程圖: 替代程序 9">
            <a:hlinkClick r:id="" action="ppaction://hlinkshowjump?jump=nextslide"/>
          </p:cNvPr>
          <p:cNvSpPr/>
          <p:nvPr/>
        </p:nvSpPr>
        <p:spPr>
          <a:xfrm>
            <a:off x="7519304" y="6807965"/>
            <a:ext cx="1046922" cy="424070"/>
          </a:xfrm>
          <a:prstGeom prst="flowChartAlternateProcess">
            <a:avLst/>
          </a:prstGeom>
          <a:solidFill>
            <a:srgbClr val="FFCC99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下一頁</a:t>
            </a:r>
          </a:p>
        </p:txBody>
      </p:sp>
      <p:sp>
        <p:nvSpPr>
          <p:cNvPr id="11" name="流程圖: 替代程序 10">
            <a:hlinkClick r:id="" action="ppaction://hlinkshowjump?jump=endshow"/>
          </p:cNvPr>
          <p:cNvSpPr/>
          <p:nvPr/>
        </p:nvSpPr>
        <p:spPr>
          <a:xfrm>
            <a:off x="8711999" y="6807965"/>
            <a:ext cx="1046922" cy="424070"/>
          </a:xfrm>
          <a:prstGeom prst="flowChartAlternateProcess">
            <a:avLst/>
          </a:prstGeom>
          <a:solidFill>
            <a:srgbClr val="66CCFF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zh-TW"/>
              <a:t>直擊土石流災害現場</a:t>
            </a:r>
          </a:p>
        </p:txBody>
      </p:sp>
      <p:sp>
        <p:nvSpPr>
          <p:cNvPr id="6" name="手繪多邊形 5"/>
          <p:cNvSpPr/>
          <p:nvPr/>
        </p:nvSpPr>
        <p:spPr>
          <a:xfrm>
            <a:off x="503999" y="2376000"/>
            <a:ext cx="2717640" cy="27176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blipFill>
            <a:blip r:embed="rId3"/>
            <a:tile sx="83998" sy="83994" algn="ctr"/>
          </a:blipFill>
          <a:ln w="38160">
            <a:solidFill>
              <a:srgbClr val="FFFFFF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109080" tIns="64080" rIns="109080" bIns="6408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7" name="手繪多邊形 6"/>
          <p:cNvSpPr/>
          <p:nvPr/>
        </p:nvSpPr>
        <p:spPr>
          <a:xfrm>
            <a:off x="3609360" y="2439360"/>
            <a:ext cx="2717640" cy="271728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blipFill>
            <a:blip r:embed="rId4"/>
            <a:tile sx="83000" sy="82994" algn="ctr"/>
          </a:blipFill>
          <a:ln w="38160">
            <a:solidFill>
              <a:srgbClr val="FFFFFF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108720" tIns="63720" rIns="108720" bIns="6372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8" name="手繪多邊形 7"/>
          <p:cNvSpPr/>
          <p:nvPr/>
        </p:nvSpPr>
        <p:spPr>
          <a:xfrm>
            <a:off x="6714360" y="2477880"/>
            <a:ext cx="2717640" cy="271728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blipFill>
            <a:blip r:embed="rId5"/>
            <a:tile sx="81995" sy="81994" algn="ctr"/>
          </a:blipFill>
          <a:ln w="38160">
            <a:solidFill>
              <a:srgbClr val="FFFFFF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108720" tIns="63720" rIns="108720" bIns="6372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cap="none">
              <a:ln>
                <a:noFill/>
              </a:ln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11" name="流程圖: 替代程序 10">
            <a:hlinkClick r:id="" action="ppaction://hlinkshowjump?jump=previousslide"/>
          </p:cNvPr>
          <p:cNvSpPr/>
          <p:nvPr/>
        </p:nvSpPr>
        <p:spPr>
          <a:xfrm>
            <a:off x="6326609" y="6807965"/>
            <a:ext cx="1046922" cy="424070"/>
          </a:xfrm>
          <a:prstGeom prst="flowChartAlternateProcess">
            <a:avLst/>
          </a:prstGeom>
          <a:solidFill>
            <a:srgbClr val="FFCCCC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上一頁</a:t>
            </a:r>
          </a:p>
        </p:txBody>
      </p:sp>
      <p:sp>
        <p:nvSpPr>
          <p:cNvPr id="12" name="流程圖: 替代程序 11">
            <a:hlinkClick r:id="" action="ppaction://hlinkshowjump?jump=nextslide"/>
          </p:cNvPr>
          <p:cNvSpPr/>
          <p:nvPr/>
        </p:nvSpPr>
        <p:spPr>
          <a:xfrm>
            <a:off x="7519304" y="6807965"/>
            <a:ext cx="1046922" cy="424070"/>
          </a:xfrm>
          <a:prstGeom prst="flowChartAlternateProcess">
            <a:avLst/>
          </a:prstGeom>
          <a:solidFill>
            <a:srgbClr val="FFCC99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下一頁</a:t>
            </a:r>
          </a:p>
        </p:txBody>
      </p:sp>
      <p:sp>
        <p:nvSpPr>
          <p:cNvPr id="13" name="流程圖: 替代程序 12">
            <a:hlinkClick r:id="" action="ppaction://hlinkshowjump?jump=endshow"/>
          </p:cNvPr>
          <p:cNvSpPr/>
          <p:nvPr/>
        </p:nvSpPr>
        <p:spPr>
          <a:xfrm>
            <a:off x="8711999" y="6807965"/>
            <a:ext cx="1046922" cy="424070"/>
          </a:xfrm>
          <a:prstGeom prst="flowChartAlternateProcess">
            <a:avLst/>
          </a:prstGeom>
          <a:solidFill>
            <a:srgbClr val="66CCFF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zh-TW" altLang="en-US" dirty="0"/>
              <a:t>臺</a:t>
            </a:r>
            <a:r>
              <a:rPr lang="zh-TW" dirty="0"/>
              <a:t>灣土石流潛勢溪流有幾條</a:t>
            </a:r>
          </a:p>
        </p:txBody>
      </p:sp>
      <p:pic>
        <p:nvPicPr>
          <p:cNvPr id="3" name="圖片 2">
            <a:extLst/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979182" y="1997009"/>
            <a:ext cx="4121273" cy="4615826"/>
          </a:xfrm>
          <a:prstGeom prst="rect">
            <a:avLst/>
          </a:prstGeom>
          <a:noFill/>
          <a:ln>
            <a:noFill/>
          </a:ln>
          <a:effectLst>
            <a:outerShdw dist="53966" dir="2700000" algn="tl">
              <a:srgbClr val="808080"/>
            </a:outerShdw>
          </a:effectLst>
        </p:spPr>
      </p:pic>
      <p:sp>
        <p:nvSpPr>
          <p:cNvPr id="9" name="流程圖: 替代程序 8">
            <a:hlinkClick r:id="" action="ppaction://hlinkshowjump?jump=previousslide"/>
          </p:cNvPr>
          <p:cNvSpPr/>
          <p:nvPr/>
        </p:nvSpPr>
        <p:spPr>
          <a:xfrm>
            <a:off x="6326609" y="6807965"/>
            <a:ext cx="1046922" cy="424070"/>
          </a:xfrm>
          <a:prstGeom prst="flowChartAlternateProcess">
            <a:avLst/>
          </a:prstGeom>
          <a:solidFill>
            <a:srgbClr val="FFCCCC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上一頁</a:t>
            </a:r>
          </a:p>
        </p:txBody>
      </p:sp>
      <p:sp>
        <p:nvSpPr>
          <p:cNvPr id="10" name="流程圖: 替代程序 9">
            <a:hlinkClick r:id="" action="ppaction://hlinkshowjump?jump=nextslide"/>
          </p:cNvPr>
          <p:cNvSpPr/>
          <p:nvPr/>
        </p:nvSpPr>
        <p:spPr>
          <a:xfrm>
            <a:off x="7519304" y="6807965"/>
            <a:ext cx="1046922" cy="424070"/>
          </a:xfrm>
          <a:prstGeom prst="flowChartAlternateProcess">
            <a:avLst/>
          </a:prstGeom>
          <a:solidFill>
            <a:srgbClr val="FFCC99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下一頁</a:t>
            </a:r>
          </a:p>
        </p:txBody>
      </p:sp>
      <p:sp>
        <p:nvSpPr>
          <p:cNvPr id="11" name="流程圖: 替代程序 10">
            <a:hlinkClick r:id="" action="ppaction://hlinkshowjump?jump=endshow"/>
          </p:cNvPr>
          <p:cNvSpPr/>
          <p:nvPr/>
        </p:nvSpPr>
        <p:spPr>
          <a:xfrm>
            <a:off x="8711999" y="6807965"/>
            <a:ext cx="1046922" cy="424070"/>
          </a:xfrm>
          <a:prstGeom prst="flowChartAlternateProcess">
            <a:avLst/>
          </a:prstGeom>
          <a:solidFill>
            <a:srgbClr val="66CCFF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zh-TW">
                <a:latin typeface="微軟正黑體" pitchFamily="34"/>
                <a:ea typeface="微軟正黑體" pitchFamily="34"/>
              </a:rPr>
              <a:t>如何減少土石流災害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>
          <a:xfrm>
            <a:off x="1368000" y="2664000"/>
            <a:ext cx="7343999" cy="4384440"/>
          </a:xfrm>
        </p:spPr>
        <p:txBody>
          <a:bodyPr/>
          <a:lstStyle/>
          <a:p>
            <a:pPr lvl="0"/>
            <a:r>
              <a:rPr lang="zh-TW" altLang="en-US">
                <a:latin typeface="微軟正黑體" pitchFamily="34"/>
                <a:ea typeface="微軟正黑體" pitchFamily="34"/>
              </a:rPr>
              <a:t>避開土石流危險區、保護森林、做好水土保持、減少山林的開發，是最直接馬上可以做的事。至於如何適當開發，又能取得與自然環境的平衡，就有賴所有人一起思考了。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5760000" y="5407920"/>
            <a:ext cx="4176000" cy="82835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sz="2200" b="0" i="0" u="none" strike="noStrike" kern="1200" cap="none">
                <a:ln>
                  <a:noFill/>
                </a:ln>
                <a:solidFill>
                  <a:srgbClr val="000000"/>
                </a:solidFill>
                <a:latin typeface="微軟正黑體" pitchFamily="34"/>
                <a:ea typeface="微軟正黑體" pitchFamily="34"/>
                <a:cs typeface="Lucida Sans" pitchFamily="2"/>
              </a:rPr>
              <a:t>更詳盡的土石流資訊：</a:t>
            </a:r>
            <a:r>
              <a:rPr lang="en-US" sz="2200" b="0" i="0" u="sng" strike="noStrike" kern="1200" cap="none">
                <a:ln>
                  <a:noFill/>
                </a:ln>
                <a:solidFill>
                  <a:srgbClr val="FF00CC"/>
                </a:solidFill>
                <a:uFillTx/>
                <a:latin typeface="微軟正黑體" pitchFamily="34"/>
                <a:ea typeface="微軟正黑體" pitchFamily="34"/>
                <a:cs typeface="Lucida Sans" pitchFamily="2"/>
              </a:rPr>
              <a:t/>
            </a:r>
            <a:br>
              <a:rPr lang="en-US" sz="2200" b="0" i="0" u="sng" strike="noStrike" kern="1200" cap="none">
                <a:ln>
                  <a:noFill/>
                </a:ln>
                <a:solidFill>
                  <a:srgbClr val="FF00CC"/>
                </a:solidFill>
                <a:uFillTx/>
                <a:latin typeface="微軟正黑體" pitchFamily="34"/>
                <a:ea typeface="微軟正黑體" pitchFamily="34"/>
                <a:cs typeface="Lucida Sans" pitchFamily="2"/>
              </a:rPr>
            </a:br>
            <a:r>
              <a:rPr lang="zh-TW" sz="2200" b="0" i="0" u="sng" strike="noStrike" kern="1200" cap="none">
                <a:ln>
                  <a:noFill/>
                </a:ln>
                <a:solidFill>
                  <a:srgbClr val="FF00CC"/>
                </a:solidFill>
                <a:uFillTx/>
                <a:latin typeface="微軟正黑體" pitchFamily="34"/>
                <a:ea typeface="微軟正黑體" pitchFamily="34"/>
                <a:cs typeface="Lucida Sans" pitchFamily="2"/>
                <a:hlinkClick r:id="rId3"/>
              </a:rPr>
              <a:t>土石流防災資訊網</a:t>
            </a:r>
          </a:p>
        </p:txBody>
      </p:sp>
      <p:sp>
        <p:nvSpPr>
          <p:cNvPr id="9" name="流程圖: 替代程序 8">
            <a:hlinkClick r:id="" action="ppaction://hlinkshowjump?jump=previousslide"/>
          </p:cNvPr>
          <p:cNvSpPr/>
          <p:nvPr/>
        </p:nvSpPr>
        <p:spPr>
          <a:xfrm>
            <a:off x="7532557" y="6807965"/>
            <a:ext cx="1046922" cy="424070"/>
          </a:xfrm>
          <a:prstGeom prst="flowChartAlternateProcess">
            <a:avLst/>
          </a:prstGeom>
          <a:solidFill>
            <a:srgbClr val="FFCCCC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上一頁</a:t>
            </a:r>
          </a:p>
        </p:txBody>
      </p:sp>
      <p:sp>
        <p:nvSpPr>
          <p:cNvPr id="11" name="流程圖: 替代程序 10">
            <a:hlinkClick r:id="" action="ppaction://hlinkshowjump?jump=endshow"/>
          </p:cNvPr>
          <p:cNvSpPr/>
          <p:nvPr/>
        </p:nvSpPr>
        <p:spPr>
          <a:xfrm>
            <a:off x="8711999" y="6807965"/>
            <a:ext cx="1046922" cy="424070"/>
          </a:xfrm>
          <a:prstGeom prst="flowChartAlternateProcess">
            <a:avLst/>
          </a:prstGeom>
          <a:solidFill>
            <a:srgbClr val="66CCFF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預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</TotalTime>
  <Words>201</Words>
  <Application>Microsoft Office PowerPoint</Application>
  <PresentationFormat>自訂</PresentationFormat>
  <Paragraphs>37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7" baseType="lpstr">
      <vt:lpstr>華康海報體W12</vt:lpstr>
      <vt:lpstr>微軟正黑體</vt:lpstr>
      <vt:lpstr>新細明體</vt:lpstr>
      <vt:lpstr>Arial</vt:lpstr>
      <vt:lpstr>Calibri</vt:lpstr>
      <vt:lpstr>Liberation Sans</vt:lpstr>
      <vt:lpstr>Liberation Serif</vt:lpstr>
      <vt:lpstr>Lucida Sans</vt:lpstr>
      <vt:lpstr>Tahoma</vt:lpstr>
      <vt:lpstr>Wingdings</vt:lpstr>
      <vt:lpstr>預設</vt:lpstr>
      <vt:lpstr>PowerPoint 簡報</vt:lpstr>
      <vt:lpstr>什麼是土石流</vt:lpstr>
      <vt:lpstr>土石流發生的徵兆</vt:lpstr>
      <vt:lpstr>直擊土石流災害現場</vt:lpstr>
      <vt:lpstr>臺灣土石流潛勢溪流有幾條</vt:lpstr>
      <vt:lpstr>如何減少土石流災害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rock</dc:creator>
  <cp:lastModifiedBy>win8 rock</cp:lastModifiedBy>
  <cp:revision>63</cp:revision>
  <dcterms:created xsi:type="dcterms:W3CDTF">2017-07-31T23:15:40Z</dcterms:created>
  <dcterms:modified xsi:type="dcterms:W3CDTF">2018-05-15T02:07:23Z</dcterms:modified>
</cp:coreProperties>
</file>