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99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Aft>
                <a:spcPts val="850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Aft>
                <a:spcPts val="56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Aft>
                <a:spcPts val="28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D5000FBA-D3A0-494D-8A68-119FFFDCEB5F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wedg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>
            <a:hlinkClick r:id="rId3" action="ppaction://hlinksldjump"/>
          </p:cNvPr>
          <p:cNvSpPr/>
          <p:nvPr/>
        </p:nvSpPr>
        <p:spPr>
          <a:xfrm>
            <a:off x="3780000" y="4752000"/>
            <a:ext cx="2340000" cy="720000"/>
          </a:xfrm>
          <a:custGeom>
            <a:avLst/>
            <a:gdLst/>
            <a:ahLst/>
            <a:cxnLst/>
            <a:rect l="0" t="0" r="r" b="b"/>
            <a:pathLst>
              <a:path w="6501" h="2002">
                <a:moveTo>
                  <a:pt x="333" y="0"/>
                </a:moveTo>
                <a:cubicBezTo>
                  <a:pt x="166" y="0"/>
                  <a:pt x="0" y="166"/>
                  <a:pt x="0" y="333"/>
                </a:cubicBezTo>
                <a:lnTo>
                  <a:pt x="0" y="1667"/>
                </a:lnTo>
                <a:cubicBezTo>
                  <a:pt x="0" y="1834"/>
                  <a:pt x="166" y="2001"/>
                  <a:pt x="333" y="2001"/>
                </a:cubicBezTo>
                <a:lnTo>
                  <a:pt x="6167" y="2001"/>
                </a:lnTo>
                <a:cubicBezTo>
                  <a:pt x="6333" y="2001"/>
                  <a:pt x="6500" y="1834"/>
                  <a:pt x="6500" y="1667"/>
                </a:cubicBezTo>
                <a:lnTo>
                  <a:pt x="6500" y="333"/>
                </a:lnTo>
                <a:cubicBezTo>
                  <a:pt x="6500" y="166"/>
                  <a:pt x="6333" y="0"/>
                  <a:pt x="6167" y="0"/>
                </a:cubicBezTo>
                <a:lnTo>
                  <a:pt x="333" y="0"/>
                </a:lnTo>
              </a:path>
            </a:pathLst>
          </a:custGeom>
          <a:solidFill>
            <a:srgbClr val="FF6633"/>
          </a:solidFill>
          <a:ln w="36000">
            <a:solidFill>
              <a:srgbClr val="FFFFFF"/>
            </a:solidFill>
            <a:round/>
          </a:ln>
          <a:effectLst>
            <a:outerShdw dist="53966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8000" tIns="63000" rIns="108000" bIns="63000" anchor="ctr"/>
          <a:lstStyle/>
          <a:p>
            <a:pPr algn="ctr"/>
            <a:r>
              <a:rPr lang="en-US" sz="3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開始作答</a:t>
            </a:r>
            <a:endParaRPr lang="en-US" sz="3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52644" y="2133600"/>
            <a:ext cx="7394712" cy="186855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0" cap="none" spc="0" dirty="0" smtClean="0">
                <a:ln w="38100">
                  <a:solidFill>
                    <a:schemeClr val="bg1"/>
                  </a:solidFill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節能減碳</a:t>
            </a:r>
            <a:r>
              <a:rPr lang="en-US" altLang="zh-TW" sz="5400" b="0" cap="none" spc="0" dirty="0" smtClean="0">
                <a:ln w="38100">
                  <a:solidFill>
                    <a:schemeClr val="bg1"/>
                  </a:solidFill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Q&amp;A</a:t>
            </a:r>
            <a:endParaRPr lang="zh-TW" altLang="en-US" sz="5400" b="0" cap="none" spc="0" dirty="0">
              <a:ln w="38100">
                <a:solidFill>
                  <a:schemeClr val="bg1"/>
                </a:solidFill>
              </a:ln>
              <a:solidFill>
                <a:srgbClr val="FF006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</p:spTree>
  </p:cSld>
  <p:clrMapOvr>
    <a:masterClrMapping/>
  </p:clrMapOvr>
  <p:transition spd="slow" advClick="0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>
            <a:hlinkClick r:id="rId3" action="ppaction://hlinksldjump"/>
          </p:cNvPr>
          <p:cNvSpPr/>
          <p:nvPr/>
        </p:nvSpPr>
        <p:spPr>
          <a:xfrm>
            <a:off x="6632640" y="4245840"/>
            <a:ext cx="2223360" cy="720000"/>
          </a:xfrm>
          <a:custGeom>
            <a:avLst/>
            <a:gdLst/>
            <a:ahLst/>
            <a:cxnLst/>
            <a:rect l="0" t="0" r="r" b="b"/>
            <a:pathLst>
              <a:path w="6178" h="2002">
                <a:moveTo>
                  <a:pt x="333" y="0"/>
                </a:moveTo>
                <a:cubicBezTo>
                  <a:pt x="166" y="0"/>
                  <a:pt x="0" y="166"/>
                  <a:pt x="0" y="333"/>
                </a:cubicBezTo>
                <a:lnTo>
                  <a:pt x="0" y="1667"/>
                </a:lnTo>
                <a:cubicBezTo>
                  <a:pt x="0" y="1834"/>
                  <a:pt x="166" y="2001"/>
                  <a:pt x="333" y="2001"/>
                </a:cubicBezTo>
                <a:lnTo>
                  <a:pt x="5843" y="2001"/>
                </a:lnTo>
                <a:cubicBezTo>
                  <a:pt x="6010" y="2001"/>
                  <a:pt x="6177" y="1834"/>
                  <a:pt x="6177" y="1667"/>
                </a:cubicBezTo>
                <a:lnTo>
                  <a:pt x="6177" y="333"/>
                </a:lnTo>
                <a:cubicBezTo>
                  <a:pt x="6177" y="166"/>
                  <a:pt x="6010" y="0"/>
                  <a:pt x="5843" y="0"/>
                </a:cubicBezTo>
                <a:lnTo>
                  <a:pt x="333" y="0"/>
                </a:lnTo>
              </a:path>
            </a:pathLst>
          </a:custGeom>
          <a:solidFill>
            <a:srgbClr val="FF66CC"/>
          </a:solidFill>
          <a:ln w="36000">
            <a:solidFill>
              <a:srgbClr val="FFFFFF"/>
            </a:solidFill>
            <a:round/>
          </a:ln>
          <a:effectLst>
            <a:outerShdw dist="53966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8000" tIns="63000" rIns="108000" bIns="63000" anchor="ctr"/>
          <a:lstStyle/>
          <a:p>
            <a:pPr algn="ctr"/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砍伐樹木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2">
            <a:hlinkClick r:id="rId4" action="ppaction://hlinksldjump"/>
          </p:cNvPr>
          <p:cNvSpPr/>
          <p:nvPr/>
        </p:nvSpPr>
        <p:spPr>
          <a:xfrm>
            <a:off x="3964320" y="4245840"/>
            <a:ext cx="2223360" cy="720000"/>
          </a:xfrm>
          <a:custGeom>
            <a:avLst/>
            <a:gdLst/>
            <a:ahLst/>
            <a:cxnLst/>
            <a:rect l="0" t="0" r="r" b="b"/>
            <a:pathLst>
              <a:path w="6178" h="2002">
                <a:moveTo>
                  <a:pt x="333" y="0"/>
                </a:moveTo>
                <a:cubicBezTo>
                  <a:pt x="166" y="0"/>
                  <a:pt x="0" y="166"/>
                  <a:pt x="0" y="333"/>
                </a:cubicBezTo>
                <a:lnTo>
                  <a:pt x="0" y="1667"/>
                </a:lnTo>
                <a:cubicBezTo>
                  <a:pt x="0" y="1834"/>
                  <a:pt x="166" y="2001"/>
                  <a:pt x="333" y="2001"/>
                </a:cubicBezTo>
                <a:lnTo>
                  <a:pt x="5843" y="2001"/>
                </a:lnTo>
                <a:cubicBezTo>
                  <a:pt x="6010" y="2001"/>
                  <a:pt x="6177" y="1834"/>
                  <a:pt x="6177" y="1667"/>
                </a:cubicBezTo>
                <a:lnTo>
                  <a:pt x="6177" y="333"/>
                </a:lnTo>
                <a:cubicBezTo>
                  <a:pt x="6177" y="166"/>
                  <a:pt x="6010" y="0"/>
                  <a:pt x="5843" y="0"/>
                </a:cubicBezTo>
                <a:lnTo>
                  <a:pt x="333" y="0"/>
                </a:lnTo>
              </a:path>
            </a:pathLst>
          </a:custGeom>
          <a:solidFill>
            <a:srgbClr val="FFCC00"/>
          </a:solidFill>
          <a:ln w="36000">
            <a:solidFill>
              <a:srgbClr val="FFFFFF"/>
            </a:solidFill>
            <a:round/>
          </a:ln>
          <a:effectLst>
            <a:outerShdw dist="53966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8000" tIns="63000" rIns="108000" bIns="63000" anchor="ctr"/>
          <a:lstStyle/>
          <a:p>
            <a:pPr algn="ctr"/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資源回收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3">
            <a:hlinkClick r:id="rId3" action="ppaction://hlinksldjump"/>
          </p:cNvPr>
          <p:cNvSpPr/>
          <p:nvPr/>
        </p:nvSpPr>
        <p:spPr>
          <a:xfrm>
            <a:off x="1296000" y="4245840"/>
            <a:ext cx="2223360" cy="720000"/>
          </a:xfrm>
          <a:custGeom>
            <a:avLst/>
            <a:gdLst/>
            <a:ahLst/>
            <a:cxnLst/>
            <a:rect l="0" t="0" r="r" b="b"/>
            <a:pathLst>
              <a:path w="6178" h="2002">
                <a:moveTo>
                  <a:pt x="333" y="0"/>
                </a:moveTo>
                <a:cubicBezTo>
                  <a:pt x="166" y="0"/>
                  <a:pt x="0" y="166"/>
                  <a:pt x="0" y="333"/>
                </a:cubicBezTo>
                <a:lnTo>
                  <a:pt x="0" y="1667"/>
                </a:lnTo>
                <a:cubicBezTo>
                  <a:pt x="0" y="1834"/>
                  <a:pt x="166" y="2001"/>
                  <a:pt x="333" y="2001"/>
                </a:cubicBezTo>
                <a:lnTo>
                  <a:pt x="5843" y="2001"/>
                </a:lnTo>
                <a:cubicBezTo>
                  <a:pt x="6010" y="2001"/>
                  <a:pt x="6177" y="1834"/>
                  <a:pt x="6177" y="1667"/>
                </a:cubicBezTo>
                <a:lnTo>
                  <a:pt x="6177" y="333"/>
                </a:lnTo>
                <a:cubicBezTo>
                  <a:pt x="6177" y="166"/>
                  <a:pt x="6010" y="0"/>
                  <a:pt x="5843" y="0"/>
                </a:cubicBezTo>
                <a:lnTo>
                  <a:pt x="333" y="0"/>
                </a:lnTo>
              </a:path>
            </a:pathLst>
          </a:custGeom>
          <a:solidFill>
            <a:srgbClr val="FF9999"/>
          </a:solidFill>
          <a:ln w="36000">
            <a:solidFill>
              <a:srgbClr val="FFFFFF"/>
            </a:solidFill>
            <a:round/>
          </a:ln>
          <a:effectLst>
            <a:outerShdw dist="53966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8000" tIns="63000" rIns="108000" bIns="63000" anchor="ctr"/>
          <a:lstStyle/>
          <a:p>
            <a:pPr algn="ctr"/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冷氣吹到飽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TextShape 4"/>
          <p:cNvSpPr txBox="1"/>
          <p:nvPr/>
        </p:nvSpPr>
        <p:spPr>
          <a:xfrm>
            <a:off x="1188000" y="2340000"/>
            <a:ext cx="8100000" cy="1508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4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要防止地球暖化，下面哪個是正確的做法？</a:t>
            </a:r>
            <a:endParaRPr lang="en-US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 advClick="0">
    <p:wedge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Edges/>
                    </a14:imgEffect>
                  </a14:imgLayer>
                </a14:imgProps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721440" y="1711800"/>
            <a:ext cx="3690720" cy="4824000"/>
          </a:xfrm>
          <a:prstGeom prst="rect">
            <a:avLst/>
          </a:prstGeom>
          <a:ln>
            <a:noFill/>
          </a:ln>
        </p:spPr>
      </p:pic>
      <p:sp>
        <p:nvSpPr>
          <p:cNvPr id="49" name="CustomShape 2">
            <a:hlinkClick r:id="rId6" action="ppaction://hlinksldjump"/>
          </p:cNvPr>
          <p:cNvSpPr/>
          <p:nvPr/>
        </p:nvSpPr>
        <p:spPr>
          <a:xfrm>
            <a:off x="5544000" y="5018040"/>
            <a:ext cx="2700000" cy="720000"/>
          </a:xfrm>
          <a:custGeom>
            <a:avLst/>
            <a:gdLst/>
            <a:ahLst/>
            <a:cxnLst/>
            <a:rect l="0" t="0" r="r" b="b"/>
            <a:pathLst>
              <a:path w="7502" h="2002">
                <a:moveTo>
                  <a:pt x="333" y="0"/>
                </a:moveTo>
                <a:cubicBezTo>
                  <a:pt x="166" y="0"/>
                  <a:pt x="0" y="166"/>
                  <a:pt x="0" y="333"/>
                </a:cubicBezTo>
                <a:lnTo>
                  <a:pt x="0" y="1667"/>
                </a:lnTo>
                <a:cubicBezTo>
                  <a:pt x="0" y="1834"/>
                  <a:pt x="166" y="2001"/>
                  <a:pt x="333" y="2001"/>
                </a:cubicBezTo>
                <a:lnTo>
                  <a:pt x="7167" y="2001"/>
                </a:lnTo>
                <a:cubicBezTo>
                  <a:pt x="7334" y="2001"/>
                  <a:pt x="7501" y="1834"/>
                  <a:pt x="7501" y="1667"/>
                </a:cubicBezTo>
                <a:lnTo>
                  <a:pt x="7501" y="333"/>
                </a:lnTo>
                <a:cubicBezTo>
                  <a:pt x="7501" y="166"/>
                  <a:pt x="7334" y="0"/>
                  <a:pt x="7167" y="0"/>
                </a:cubicBezTo>
                <a:lnTo>
                  <a:pt x="333" y="0"/>
                </a:lnTo>
              </a:path>
            </a:pathLst>
          </a:custGeom>
          <a:solidFill>
            <a:srgbClr val="99FF66"/>
          </a:solidFill>
          <a:ln w="36000">
            <a:solidFill>
              <a:srgbClr val="FFFFFF"/>
            </a:solidFill>
            <a:round/>
          </a:ln>
          <a:effectLst>
            <a:outerShdw dist="53966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8000" tIns="63000" rIns="108000" bIns="63000" anchor="ctr"/>
          <a:lstStyle/>
          <a:p>
            <a:pPr algn="ctr"/>
            <a:r>
              <a:rPr lang="en-US" sz="3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重新作答</a:t>
            </a:r>
            <a:endParaRPr lang="en-US" sz="3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橢圓形圖說文字 3"/>
          <p:cNvSpPr/>
          <p:nvPr/>
        </p:nvSpPr>
        <p:spPr>
          <a:xfrm>
            <a:off x="4731026" y="1285461"/>
            <a:ext cx="4280452" cy="2838339"/>
          </a:xfrm>
          <a:prstGeom prst="wedgeEllipseCallout">
            <a:avLst>
              <a:gd name="adj1" fmla="val -45291"/>
              <a:gd name="adj2" fmla="val 52695"/>
            </a:avLst>
          </a:prstGeom>
          <a:solidFill>
            <a:srgbClr val="FF9933"/>
          </a:solidFill>
          <a:ln w="5715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答錯了！</a:t>
            </a:r>
            <a:endParaRPr lang="zh-TW" altLang="en-US" sz="5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 spd="slow" advClick="0">
    <p:wedg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>
            <a:hlinkClick r:id="" action="ppaction://hlinkshowjump?jump=endshow"/>
          </p:cNvPr>
          <p:cNvSpPr/>
          <p:nvPr/>
        </p:nvSpPr>
        <p:spPr>
          <a:xfrm>
            <a:off x="2304000" y="4968000"/>
            <a:ext cx="1548000" cy="684000"/>
          </a:xfrm>
          <a:custGeom>
            <a:avLst/>
            <a:gdLst/>
            <a:ahLst/>
            <a:cxnLst/>
            <a:rect l="0" t="0" r="r" b="b"/>
            <a:pathLst>
              <a:path w="4302" h="1902">
                <a:moveTo>
                  <a:pt x="316" y="0"/>
                </a:moveTo>
                <a:cubicBezTo>
                  <a:pt x="158" y="0"/>
                  <a:pt x="0" y="158"/>
                  <a:pt x="0" y="316"/>
                </a:cubicBezTo>
                <a:lnTo>
                  <a:pt x="0" y="1584"/>
                </a:lnTo>
                <a:cubicBezTo>
                  <a:pt x="0" y="1742"/>
                  <a:pt x="158" y="1901"/>
                  <a:pt x="316" y="1901"/>
                </a:cubicBezTo>
                <a:lnTo>
                  <a:pt x="3984" y="1901"/>
                </a:lnTo>
                <a:cubicBezTo>
                  <a:pt x="4142" y="1901"/>
                  <a:pt x="4301" y="1742"/>
                  <a:pt x="4301" y="1584"/>
                </a:cubicBezTo>
                <a:lnTo>
                  <a:pt x="4301" y="316"/>
                </a:lnTo>
                <a:cubicBezTo>
                  <a:pt x="4301" y="158"/>
                  <a:pt x="4142" y="0"/>
                  <a:pt x="3984" y="0"/>
                </a:cubicBezTo>
                <a:lnTo>
                  <a:pt x="316" y="0"/>
                </a:lnTo>
              </a:path>
            </a:pathLst>
          </a:custGeom>
          <a:solidFill>
            <a:srgbClr val="FF8080"/>
          </a:solidFill>
          <a:ln w="36000">
            <a:solidFill>
              <a:srgbClr val="FFFFFF"/>
            </a:solidFill>
            <a:round/>
          </a:ln>
          <a:effectLst>
            <a:outerShdw dist="53966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8000" tIns="63000" rIns="108000" bIns="63000" anchor="ctr"/>
          <a:lstStyle/>
          <a:p>
            <a:pPr algn="ctr"/>
            <a:r>
              <a:rPr lang="en-US" sz="3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結束</a:t>
            </a:r>
            <a:endParaRPr lang="en-US" sz="3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2" name="圖片 51"/>
          <p:cNvPicPr/>
          <p:nvPr/>
        </p:nvPicPr>
        <p:blipFill>
          <a:blip r:embed="rId3"/>
          <a:stretch/>
        </p:blipFill>
        <p:spPr>
          <a:xfrm>
            <a:off x="5631120" y="1908000"/>
            <a:ext cx="3476880" cy="45997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39687" y="1470991"/>
            <a:ext cx="4214191" cy="2610679"/>
          </a:xfrm>
          <a:prstGeom prst="wedgeRoundRectCallout">
            <a:avLst>
              <a:gd name="adj1" fmla="val 40173"/>
              <a:gd name="adj2" fmla="val 66561"/>
              <a:gd name="adj3" fmla="val 16667"/>
            </a:avLst>
          </a:prstGeom>
          <a:solidFill>
            <a:srgbClr val="FF3399"/>
          </a:solidFill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答對了！</a:t>
            </a:r>
            <a:endParaRPr lang="en-US" altLang="zh-TW" sz="5400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微軟正黑體"/>
              <a:ea typeface="微軟正黑體"/>
            </a:endParaRPr>
          </a:p>
          <a:p>
            <a:pPr algn="ctr"/>
            <a:r>
              <a:rPr lang="zh-TW" altLang="en-US" sz="54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算你厲害！</a:t>
            </a:r>
            <a:endParaRPr lang="en-US" altLang="zh-TW" sz="5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</p:cSld>
  <p:clrMapOvr>
    <a:masterClrMapping/>
  </p:clrMapOvr>
  <p:transition spd="slow" advClick="0">
    <p:wedge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25</Words>
  <Application>Microsoft Office PowerPoint</Application>
  <PresentationFormat>自訂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華康海報體 Std W12</vt:lpstr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rock</dc:creator>
  <dc:description/>
  <cp:lastModifiedBy>User</cp:lastModifiedBy>
  <cp:revision>22</cp:revision>
  <dcterms:created xsi:type="dcterms:W3CDTF">2009-11-15T17:05:46Z</dcterms:created>
  <dcterms:modified xsi:type="dcterms:W3CDTF">2018-03-01T11:41:38Z</dcterms:modified>
  <dc:language>zh-TW</dc:language>
</cp:coreProperties>
</file>