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notesMasterIdLst>
    <p:notesMasterId r:id="rId10"/>
  </p:notesMasterIdLst>
  <p:handoutMasterIdLst>
    <p:handoutMasterId r:id="rId11"/>
  </p:handoutMasterIdLst>
  <p:sldIdLst>
    <p:sldId id="256" r:id="rId5"/>
    <p:sldId id="257" r:id="rId6"/>
    <p:sldId id="258" r:id="rId7"/>
    <p:sldId id="259" r:id="rId8"/>
    <p:sldId id="260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19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776"/>
    <a:srgbClr val="00339A"/>
    <a:srgbClr val="0131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83" d="100"/>
          <a:sy n="83" d="100"/>
        </p:scale>
        <p:origin x="1450" y="67"/>
      </p:cViewPr>
      <p:guideLst>
        <p:guide orient="horz" pos="4319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-2040" y="-11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520689-AF1D-4198-8D28-CFFEE347061D}" type="datetimeFigureOut">
              <a:rPr lang="en-US" smtClean="0"/>
              <a:pPr/>
              <a:t>1/30/2020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D07109-1BBB-40FA-B69F-CA8FF5D6A8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42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2DB92F-C7B3-4480-B1D5-3DFE4738540A}" type="datetimeFigureOut">
              <a:rPr lang="en-US" smtClean="0"/>
              <a:pPr/>
              <a:t>1/30/2020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84CF94-6DA8-498E-89B8-731E4CCE9F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5363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HK" altLang="en-US" noProof="0" dirty="0">
              <a:latin typeface="+mn-ea"/>
              <a:ea typeface="+mn-e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84CF94-6DA8-498E-89B8-731E4CCE9FC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8189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HK" altLang="en-US" noProof="0" dirty="0">
              <a:latin typeface="+mn-ea"/>
              <a:ea typeface="+mn-e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84CF94-6DA8-498E-89B8-731E4CCE9FC3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1443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1142984"/>
            <a:ext cx="7858180" cy="1470025"/>
          </a:xfrm>
        </p:spPr>
        <p:txBody>
          <a:bodyPr/>
          <a:lstStyle>
            <a:lvl1pPr>
              <a:defRPr baseline="0">
                <a:ea typeface="+mj-ea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472" y="3071810"/>
            <a:ext cx="8001056" cy="642942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5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E9762-B3C4-42C3-9B38-01484AED35B2}" type="datetimeFigureOut">
              <a:rPr lang="en-US" smtClean="0"/>
              <a:pPr/>
              <a:t>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112D9-C2EE-4C4E-89E1-85B21C1EB3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E9762-B3C4-42C3-9B38-01484AED35B2}" type="datetimeFigureOut">
              <a:rPr lang="en-US" smtClean="0"/>
              <a:pPr/>
              <a:t>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112D9-C2EE-4C4E-89E1-85B21C1EB3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E9762-B3C4-42C3-9B38-01484AED35B2}" type="datetimeFigureOut">
              <a:rPr lang="en-US" smtClean="0"/>
              <a:pPr/>
              <a:t>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112D9-C2EE-4C4E-89E1-85B21C1EB3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E9762-B3C4-42C3-9B38-01484AED35B2}" type="datetimeFigureOut">
              <a:rPr lang="en-US" smtClean="0"/>
              <a:pPr/>
              <a:t>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112D9-C2EE-4C4E-89E1-85B21C1EB3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accent5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E9762-B3C4-42C3-9B38-01484AED35B2}" type="datetimeFigureOut">
              <a:rPr lang="en-US" smtClean="0"/>
              <a:pPr/>
              <a:t>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112D9-C2EE-4C4E-89E1-85B21C1EB3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E9762-B3C4-42C3-9B38-01484AED35B2}" type="datetimeFigureOut">
              <a:rPr lang="en-US" smtClean="0"/>
              <a:pPr/>
              <a:t>1/30/2020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112D9-C2EE-4C4E-89E1-85B21C1EB3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277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277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E9762-B3C4-42C3-9B38-01484AED35B2}" type="datetimeFigureOut">
              <a:rPr lang="en-US" smtClean="0"/>
              <a:pPr/>
              <a:t>1/30/2020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112D9-C2EE-4C4E-89E1-85B21C1EB3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E9762-B3C4-42C3-9B38-01484AED35B2}" type="datetimeFigureOut">
              <a:rPr lang="en-US" smtClean="0"/>
              <a:pPr/>
              <a:t>1/30/2020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112D9-C2EE-4C4E-89E1-85B21C1EB3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E9762-B3C4-42C3-9B38-01484AED35B2}" type="datetimeFigureOut">
              <a:rPr lang="en-US" smtClean="0"/>
              <a:pPr/>
              <a:t>1/30/2020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112D9-C2EE-4C4E-89E1-85B21C1EB3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E9762-B3C4-42C3-9B38-01484AED35B2}" type="datetimeFigureOut">
              <a:rPr lang="en-US" smtClean="0"/>
              <a:pPr/>
              <a:t>1/30/2020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112D9-C2EE-4C4E-89E1-85B21C1EB3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E9762-B3C4-42C3-9B38-01484AED35B2}" type="datetimeFigureOut">
              <a:rPr lang="en-US" smtClean="0"/>
              <a:pPr/>
              <a:t>1/30/2020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112D9-C2EE-4C4E-89E1-85B21C1EB3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2060"/>
                </a:solidFill>
              </a:defRPr>
            </a:lvl1pPr>
          </a:lstStyle>
          <a:p>
            <a:fld id="{A8FE9762-B3C4-42C3-9B38-01484AED35B2}" type="datetimeFigureOut">
              <a:rPr lang="en-US" smtClean="0"/>
              <a:pPr/>
              <a:t>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002060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002060"/>
                </a:solidFill>
              </a:defRPr>
            </a:lvl1pPr>
          </a:lstStyle>
          <a:p>
            <a:fld id="{05C112D9-C2EE-4C4E-89E1-85B21C1EB3A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 cap="none" spc="0" baseline="0">
          <a:ln w="1905">
            <a:solidFill>
              <a:schemeClr val="bg1">
                <a:lumMod val="95000"/>
              </a:schemeClr>
            </a:solidFill>
          </a:ln>
          <a:solidFill>
            <a:srgbClr val="00339A"/>
          </a:solidFill>
          <a:effectLst>
            <a:innerShdw blurRad="69850" dist="43180" dir="5400000">
              <a:srgbClr val="000000">
                <a:alpha val="65000"/>
              </a:srgbClr>
            </a:innerShdw>
          </a:effectLst>
          <a:latin typeface="+mj-lt"/>
          <a:ea typeface="+mj-ea"/>
          <a:cs typeface="Tahoma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Tx/>
        <a:buBlip>
          <a:blip r:embed="rId14"/>
        </a:buBlip>
        <a:defRPr sz="3200" kern="1200" baseline="0">
          <a:solidFill>
            <a:schemeClr val="accent5">
              <a:lumMod val="50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Tx/>
        <a:buBlip>
          <a:blip r:embed="rId15"/>
        </a:buBlip>
        <a:defRPr sz="2800" kern="1200" baseline="0">
          <a:solidFill>
            <a:schemeClr val="accent5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Tx/>
        <a:buBlip>
          <a:blip r:embed="rId14"/>
        </a:buBlip>
        <a:defRPr sz="2400" kern="1200" baseline="0">
          <a:solidFill>
            <a:schemeClr val="accent5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Tx/>
        <a:buBlip>
          <a:blip r:embed="rId15"/>
        </a:buBlip>
        <a:defRPr sz="2000" kern="1200" baseline="0">
          <a:solidFill>
            <a:schemeClr val="accent5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Tx/>
        <a:buBlip>
          <a:blip r:embed="rId14"/>
        </a:buBlip>
        <a:defRPr sz="2000" kern="1200" baseline="0">
          <a:solidFill>
            <a:schemeClr val="accent5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Tx/>
        <a:buBlip>
          <a:blip r:embed="rId15"/>
        </a:buBlip>
        <a:defRPr sz="1800" kern="1200">
          <a:solidFill>
            <a:schemeClr val="accent5">
              <a:lumMod val="50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Tx/>
        <a:buBlip>
          <a:blip r:embed="rId14"/>
        </a:buBlip>
        <a:defRPr sz="1800" kern="1200">
          <a:solidFill>
            <a:schemeClr val="accent5">
              <a:lumMod val="50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Tx/>
        <a:buBlip>
          <a:blip r:embed="rId15"/>
        </a:buBlip>
        <a:defRPr sz="1600" kern="1200">
          <a:solidFill>
            <a:schemeClr val="accent5">
              <a:lumMod val="50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Tx/>
        <a:buBlip>
          <a:blip r:embed="rId14"/>
        </a:buBlip>
        <a:defRPr sz="1400" kern="1200">
          <a:solidFill>
            <a:schemeClr val="accent5">
              <a:lumMod val="5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&#26032;&#20303;&#27665;&#28023;&#22577;.jpg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zh.wikipedia.org/wiki/%E5%8D%B0%E5%BA%A6%E5%B0%BC%E8%A5%BF%E4%BA%9A" TargetMode="External"/><Relationship Id="rId13" Type="http://schemas.openxmlformats.org/officeDocument/2006/relationships/hyperlink" Target="https://zh.wikipedia.org/wiki/%E5%A4%A7%E9%9F%A9%E6%B0%91%E5%9B%BD" TargetMode="External"/><Relationship Id="rId3" Type="http://schemas.openxmlformats.org/officeDocument/2006/relationships/hyperlink" Target="https://zh.wikipedia.org/wiki/%E4%B8%AD%E5%8D%8E%E4%BA%BA%E6%B0%91%E5%85%B1%E5%92%8C%E5%9B%BD" TargetMode="External"/><Relationship Id="rId7" Type="http://schemas.openxmlformats.org/officeDocument/2006/relationships/hyperlink" Target="https://zh.wikipedia.org/wiki/%E8%B6%8A%E5%8D%97" TargetMode="External"/><Relationship Id="rId12" Type="http://schemas.openxmlformats.org/officeDocument/2006/relationships/hyperlink" Target="https://zh.wikipedia.org/wiki/%E6%97%A5%E6%9C%AC" TargetMode="External"/><Relationship Id="rId2" Type="http://schemas.openxmlformats.org/officeDocument/2006/relationships/hyperlink" Target="&#26032;&#20303;&#27665;&#28023;&#22577;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zh.wikipedia.org/wiki/%E6%BE%B3%E9%96%80%E7%89%B9%E5%88%A5%E8%A1%8C%E6%94%BF%E5%8D%80" TargetMode="External"/><Relationship Id="rId11" Type="http://schemas.openxmlformats.org/officeDocument/2006/relationships/hyperlink" Target="https://zh.wikipedia.org/wiki/%E6%9F%AC%E5%9F%94%E5%AF%A8" TargetMode="External"/><Relationship Id="rId5" Type="http://schemas.openxmlformats.org/officeDocument/2006/relationships/hyperlink" Target="https://zh.wikipedia.org/wiki/%E9%A6%99%E6%B8%AF%E7%89%B9%E5%88%A5%E8%A1%8C%E6%94%BF%E5%8D%80" TargetMode="External"/><Relationship Id="rId10" Type="http://schemas.openxmlformats.org/officeDocument/2006/relationships/hyperlink" Target="https://zh.wikipedia.org/wiki/%E8%8F%B2%E5%BE%8B%E8%B3%93" TargetMode="External"/><Relationship Id="rId4" Type="http://schemas.openxmlformats.org/officeDocument/2006/relationships/hyperlink" Target="https://zh.wikipedia.org/wiki/%E4%B8%AD%E5%9B%BD%E5%A4%A7%E9%99%86" TargetMode="External"/><Relationship Id="rId9" Type="http://schemas.openxmlformats.org/officeDocument/2006/relationships/hyperlink" Target="https://zh.wikipedia.org/wiki/%E6%B3%B0%E5%9C%8B" TargetMode="External"/><Relationship Id="rId14" Type="http://schemas.openxmlformats.org/officeDocument/2006/relationships/hyperlink" Target="https://zh.wikipedia.org/wiki/%E5%85%A7%E6%94%BF%E9%83%A8%E7%A7%BB%E6%B0%91%E7%BD%B2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221&#19990;&#30028;&#27597;&#35486;&#21109;&#24847;&#24433;&#29255;&#29956;&#36984;&#27604;&#36093;-&#20027;&#38988;&#24433;&#29255;.mp4" TargetMode="External"/><Relationship Id="rId2" Type="http://schemas.openxmlformats.org/officeDocument/2006/relationships/hyperlink" Target="221&#19990;&#30028;&#27597;&#35486;&#26085;%20&#28304;&#33258;&#23391;&#21152;&#25289;&#35486;&#35328;&#36939;&#21205;%202014-02-20.mp4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z5IDp2DvuRY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zh-TW" sz="6600" dirty="0" smtClean="0">
                <a:latin typeface="新細明體" pitchFamily="18" charset="-120"/>
                <a:ea typeface="超研澤超圓" panose="02010609010101010101" pitchFamily="49" charset="-120"/>
              </a:rPr>
              <a:t>221</a:t>
            </a:r>
            <a:r>
              <a:rPr lang="zh-TW" altLang="en-US" sz="6600" dirty="0" smtClean="0">
                <a:latin typeface="新細明體" pitchFamily="18" charset="-120"/>
                <a:ea typeface="超研澤超圓" panose="02010609010101010101" pitchFamily="49" charset="-120"/>
              </a:rPr>
              <a:t>世界母語日</a:t>
            </a:r>
            <a:endParaRPr lang="zh-HK" altLang="en-US" sz="6600" dirty="0">
              <a:latin typeface="新細明體" pitchFamily="18" charset="-120"/>
              <a:ea typeface="超研澤超圓" panose="02010609010101010101" pitchFamily="49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>
                <a:latin typeface="新細明體" pitchFamily="18" charset="-120"/>
                <a:ea typeface="超研澤中特黑" panose="02010609010101010101" pitchFamily="49" charset="-120"/>
              </a:rPr>
              <a:t>大甲國小</a:t>
            </a:r>
            <a:r>
              <a:rPr lang="en-US" altLang="zh-TW" dirty="0" smtClean="0">
                <a:latin typeface="新細明體" pitchFamily="18" charset="-120"/>
                <a:ea typeface="超研澤中特黑" panose="02010609010101010101" pitchFamily="49" charset="-120"/>
              </a:rPr>
              <a:t>108</a:t>
            </a:r>
            <a:r>
              <a:rPr lang="zh-TW" altLang="en-US" dirty="0" smtClean="0">
                <a:latin typeface="新細明體" pitchFamily="18" charset="-120"/>
                <a:ea typeface="超研澤中特黑" panose="02010609010101010101" pitchFamily="49" charset="-120"/>
              </a:rPr>
              <a:t>學年度</a:t>
            </a:r>
            <a:endParaRPr lang="zh-HK" altLang="en-US" dirty="0">
              <a:latin typeface="新細明體" pitchFamily="18" charset="-120"/>
              <a:ea typeface="超研澤中特黑" panose="02010609010101010101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gray"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21187796">
            <a:off x="139696" y="597420"/>
            <a:ext cx="4159878" cy="1143000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latin typeface="華康超明體" panose="02020C09000000000000" pitchFamily="49" charset="-120"/>
                <a:ea typeface="華康超明體" panose="02020C09000000000000" pitchFamily="49" charset="-120"/>
              </a:rPr>
              <a:t>母語日的由來</a:t>
            </a:r>
            <a:endParaRPr lang="zh-HK" altLang="en-US" dirty="0">
              <a:latin typeface="華康超明體" panose="02020C09000000000000" pitchFamily="49" charset="-120"/>
              <a:ea typeface="華康超明體" panose="02020C09000000000000" pitchFamily="49" charset="-12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3528" y="2060848"/>
            <a:ext cx="390689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Blip>
                <a:blip r:embed="rId4"/>
              </a:buBlip>
            </a:pPr>
            <a:r>
              <a:rPr lang="en-US" altLang="zh-TW" dirty="0">
                <a:solidFill>
                  <a:schemeClr val="accent5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1947</a:t>
            </a:r>
            <a:r>
              <a:rPr lang="zh-TW" altLang="en-US" dirty="0">
                <a:solidFill>
                  <a:schemeClr val="accent5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年巴基斯坦包括兩部分，東巴基斯坦為孟加拉</a:t>
            </a:r>
            <a:r>
              <a:rPr lang="en-US" altLang="zh-TW" dirty="0">
                <a:solidFill>
                  <a:schemeClr val="accent5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dirty="0">
                <a:solidFill>
                  <a:schemeClr val="accent5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孟加拉語</a:t>
            </a:r>
            <a:r>
              <a:rPr lang="en-US" altLang="zh-TW" dirty="0">
                <a:solidFill>
                  <a:schemeClr val="accent5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dirty="0">
                <a:solidFill>
                  <a:schemeClr val="accent5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，西巴基斯坦是今日的巴基斯坦伊斯蘭共和國</a:t>
            </a:r>
            <a:r>
              <a:rPr lang="en-US" altLang="zh-TW" dirty="0">
                <a:solidFill>
                  <a:schemeClr val="accent5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dirty="0">
                <a:solidFill>
                  <a:schemeClr val="accent5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烏爾都語為主的</a:t>
            </a:r>
            <a:r>
              <a:rPr lang="en-US" altLang="zh-TW" dirty="0">
                <a:solidFill>
                  <a:schemeClr val="accent5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</a:t>
            </a:r>
            <a:r>
              <a:rPr lang="zh-TW" altLang="en-US" dirty="0">
                <a:solidFill>
                  <a:schemeClr val="accent5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種語言</a:t>
            </a:r>
            <a:r>
              <a:rPr lang="en-US" altLang="zh-TW" sz="1600" dirty="0">
                <a:solidFill>
                  <a:schemeClr val="accent5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932040" y="854787"/>
            <a:ext cx="390689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Blip>
                <a:blip r:embed="rId4"/>
              </a:buBlip>
            </a:pPr>
            <a:r>
              <a:rPr lang="en-US" altLang="zh-TW" sz="2800" dirty="0">
                <a:solidFill>
                  <a:schemeClr val="accent5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1956</a:t>
            </a:r>
            <a:r>
              <a:rPr lang="zh-TW" altLang="en-US" sz="2800" dirty="0">
                <a:solidFill>
                  <a:schemeClr val="accent5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年，巴基斯坦憲法規定孟加拉語和烏爾都語同時列為官方語言。聯合國教科文組織也在</a:t>
            </a:r>
            <a:r>
              <a:rPr lang="en-US" altLang="zh-TW" sz="2800" dirty="0">
                <a:solidFill>
                  <a:schemeClr val="accent5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1999</a:t>
            </a:r>
            <a:r>
              <a:rPr lang="zh-TW" altLang="en-US" sz="2800" dirty="0">
                <a:solidFill>
                  <a:schemeClr val="accent5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年第</a:t>
            </a:r>
            <a:r>
              <a:rPr lang="en-US" altLang="zh-TW" sz="2800" dirty="0">
                <a:solidFill>
                  <a:schemeClr val="accent5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30</a:t>
            </a:r>
            <a:r>
              <a:rPr lang="zh-TW" altLang="en-US" sz="2800" dirty="0">
                <a:solidFill>
                  <a:schemeClr val="accent5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屆大會上決定將每年</a:t>
            </a:r>
            <a:r>
              <a:rPr lang="en-US" altLang="zh-TW" sz="2800" dirty="0">
                <a:solidFill>
                  <a:schemeClr val="accent5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zh-TW" altLang="en-US" sz="2800" dirty="0">
                <a:solidFill>
                  <a:schemeClr val="accent5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月</a:t>
            </a:r>
            <a:r>
              <a:rPr lang="en-US" altLang="zh-TW" sz="2800" dirty="0">
                <a:solidFill>
                  <a:schemeClr val="accent5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21</a:t>
            </a:r>
            <a:r>
              <a:rPr lang="zh-TW" altLang="en-US" sz="2800" dirty="0">
                <a:solidFill>
                  <a:schemeClr val="accent5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日定為「世界母語日」，旨在促進語言和文化的多樣性，及多語種化。</a:t>
            </a:r>
          </a:p>
        </p:txBody>
      </p:sp>
      <p:sp>
        <p:nvSpPr>
          <p:cNvPr id="5" name="TextBox 3"/>
          <p:cNvSpPr txBox="1"/>
          <p:nvPr/>
        </p:nvSpPr>
        <p:spPr>
          <a:xfrm>
            <a:off x="323527" y="3429000"/>
            <a:ext cx="390689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Blip>
                <a:blip r:embed="rId4"/>
              </a:buBlip>
            </a:pP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巴基斯坦將烏爾都語作為唯一的官方語言，引起東巴基斯坦強烈的不滿，發起捍衛語言權力的運動。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1952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月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21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日許多參與此次運動的民眾在達卡被捕，且有數名示威者在這次的衝突事件中犧牲；故國際社會稱這些犧牲者為「人類有史以來第一次為語言犧牲的語文烈士」。</a:t>
            </a:r>
            <a:endParaRPr lang="en-US" altLang="zh-TW" sz="2000" dirty="0">
              <a:solidFill>
                <a:schemeClr val="accent5">
                  <a:lumMod val="50000"/>
                </a:schemeClr>
              </a:solidFill>
              <a:latin typeface="新細明體" pitchFamily="18" charset="-120"/>
              <a:ea typeface="新細明體" pitchFamily="18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 rotWithShape="1">
          <a:blip r:embed="rId5"/>
          <a:srcRect l="17190" t="5090" r="21292" b="1347"/>
          <a:stretch/>
        </p:blipFill>
        <p:spPr>
          <a:xfrm>
            <a:off x="5004048" y="4868632"/>
            <a:ext cx="3240360" cy="158470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400" dirty="0" smtClean="0">
                <a:solidFill>
                  <a:schemeClr val="bg2">
                    <a:lumMod val="50000"/>
                  </a:schemeClr>
                </a:solidFill>
              </a:rPr>
              <a:t>臺灣人口的組成</a:t>
            </a:r>
            <a:endParaRPr lang="zh-TW" altLang="en-US" sz="54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4" name="內容版面配置區 2"/>
          <p:cNvSpPr txBox="1">
            <a:spLocks/>
          </p:cNvSpPr>
          <p:nvPr/>
        </p:nvSpPr>
        <p:spPr>
          <a:xfrm>
            <a:off x="318356" y="1417638"/>
            <a:ext cx="8718140" cy="45365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臺灣人口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共</a:t>
            </a:r>
            <a:r>
              <a:rPr lang="en-US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23,603,121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endParaRPr lang="en-US" altLang="zh-TW" sz="3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en-US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2019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12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月官方統計）</a:t>
            </a:r>
            <a:endParaRPr lang="en-US" altLang="zh-TW" sz="3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漢族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en-US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95%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r>
              <a:rPr lang="en-US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閩南人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（約</a:t>
            </a:r>
            <a:r>
              <a:rPr lang="en-US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70%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）及</a:t>
            </a:r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客家人</a:t>
            </a:r>
            <a:endParaRPr lang="en-US" altLang="zh-TW" sz="32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（約</a:t>
            </a:r>
            <a:r>
              <a:rPr lang="en-US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15%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）、</a:t>
            </a:r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第二次國共內</a:t>
            </a:r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戰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後來臺的</a:t>
            </a:r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外省人</a:t>
            </a:r>
            <a:endParaRPr lang="en-US" altLang="zh-TW" sz="32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（約</a:t>
            </a:r>
            <a:r>
              <a:rPr lang="en-US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13%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en-US" altLang="zh-TW" sz="3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其他民族（</a:t>
            </a:r>
            <a:r>
              <a:rPr lang="en-US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2.27%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en-US" altLang="zh-TW" sz="3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  <a:hlinkClick r:id="rId2" action="ppaction://hlinkfile" tooltip="臺灣新住民"/>
              </a:rPr>
              <a:t>新住民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en-US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.42%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en-US" altLang="zh-TW" sz="3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34642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400" dirty="0" smtClean="0">
                <a:solidFill>
                  <a:schemeClr val="bg2">
                    <a:lumMod val="50000"/>
                  </a:schemeClr>
                </a:solidFill>
              </a:rPr>
              <a:t>外籍配偶</a:t>
            </a:r>
            <a:r>
              <a:rPr lang="zh-TW" altLang="en-US" sz="5400" dirty="0" smtClean="0">
                <a:solidFill>
                  <a:schemeClr val="bg2">
                    <a:lumMod val="50000"/>
                  </a:schemeClr>
                </a:solidFill>
                <a:hlinkClick r:id="rId2" action="ppaction://hlinkfile"/>
              </a:rPr>
              <a:t>比</a:t>
            </a:r>
            <a:r>
              <a:rPr lang="zh-TW" altLang="en-US" sz="5400" dirty="0">
                <a:solidFill>
                  <a:schemeClr val="bg2">
                    <a:lumMod val="50000"/>
                  </a:schemeClr>
                </a:solidFill>
                <a:hlinkClick r:id="rId2" action="ppaction://hlinkfile"/>
              </a:rPr>
              <a:t>例</a:t>
            </a:r>
            <a:endParaRPr lang="zh-TW" altLang="en-US" sz="5400" dirty="0">
              <a:solidFill>
                <a:schemeClr val="bg2">
                  <a:lumMod val="50000"/>
                </a:schemeClr>
              </a:solidFill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148081"/>
              </p:ext>
            </p:extLst>
          </p:nvPr>
        </p:nvGraphicFramePr>
        <p:xfrm>
          <a:off x="611560" y="1268760"/>
          <a:ext cx="7776863" cy="4984296"/>
        </p:xfrm>
        <a:graphic>
          <a:graphicData uri="http://schemas.openxmlformats.org/drawingml/2006/table">
            <a:tbl>
              <a:tblPr/>
              <a:tblGrid>
                <a:gridCol w="23762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230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775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537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/>
                      <a:r>
                        <a:rPr lang="zh-TW" altLang="en-US" sz="1400" dirty="0">
                          <a:effectLst/>
                        </a:rPr>
                        <a:t>原屬國籍</a:t>
                      </a:r>
                    </a:p>
                  </a:txBody>
                  <a:tcPr marL="72819" marR="72819" marT="36410" marB="36410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CF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/>
                      <a:r>
                        <a:rPr lang="zh-TW" altLang="en-US" sz="1400" dirty="0">
                          <a:effectLst/>
                        </a:rPr>
                        <a:t>人數</a:t>
                      </a:r>
                    </a:p>
                  </a:txBody>
                  <a:tcPr marL="72819" marR="72819" marT="36410" marB="36410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CF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/>
                      <a:r>
                        <a:rPr lang="zh-TW" altLang="en-US" sz="1400">
                          <a:effectLst/>
                        </a:rPr>
                        <a:t>構成比</a:t>
                      </a:r>
                    </a:p>
                  </a:txBody>
                  <a:tcPr marL="72819" marR="72819" marT="36410" marB="36410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C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343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r"/>
                      <a:r>
                        <a:rPr lang="zh-TW" altLang="en-US" sz="1800" dirty="0">
                          <a:effectLst/>
                        </a:rPr>
                        <a:t> </a:t>
                      </a:r>
                      <a:r>
                        <a:rPr lang="zh-TW" altLang="en-US" sz="1800" u="none" strike="noStrike" dirty="0">
                          <a:solidFill>
                            <a:srgbClr val="0B0080"/>
                          </a:solidFill>
                          <a:effectLst/>
                          <a:hlinkClick r:id="rId3" tooltip="中華人民共和國"/>
                        </a:rPr>
                        <a:t>中華人民共和國</a:t>
                      </a:r>
                      <a:r>
                        <a:rPr lang="zh-TW" altLang="en-US" sz="1800" dirty="0">
                          <a:effectLst/>
                        </a:rPr>
                        <a:t/>
                      </a:r>
                      <a:br>
                        <a:rPr lang="zh-TW" altLang="en-US" sz="1800" dirty="0">
                          <a:effectLst/>
                        </a:rPr>
                      </a:br>
                      <a:r>
                        <a:rPr lang="zh-TW" altLang="en-US" sz="1800" dirty="0">
                          <a:effectLst/>
                        </a:rPr>
                        <a:t> </a:t>
                      </a:r>
                      <a:r>
                        <a:rPr lang="zh-TW" altLang="en-US" sz="1800" u="none" strike="noStrike" dirty="0">
                          <a:solidFill>
                            <a:srgbClr val="0B0080"/>
                          </a:solidFill>
                          <a:effectLst/>
                          <a:hlinkClick r:id="rId4" tooltip="中國大陸"/>
                        </a:rPr>
                        <a:t>中國大陸</a:t>
                      </a:r>
                      <a:r>
                        <a:rPr lang="zh-TW" altLang="en-US" sz="1800" dirty="0">
                          <a:effectLst/>
                        </a:rPr>
                        <a:t/>
                      </a:r>
                      <a:br>
                        <a:rPr lang="zh-TW" altLang="en-US" sz="1800" dirty="0">
                          <a:effectLst/>
                        </a:rPr>
                      </a:br>
                      <a:r>
                        <a:rPr lang="zh-TW" altLang="en-US" sz="1800" dirty="0">
                          <a:effectLst/>
                        </a:rPr>
                        <a:t> </a:t>
                      </a:r>
                      <a:r>
                        <a:rPr lang="zh-TW" altLang="en-US" sz="1800" u="none" strike="noStrike" dirty="0">
                          <a:solidFill>
                            <a:srgbClr val="0B0080"/>
                          </a:solidFill>
                          <a:effectLst/>
                          <a:hlinkClick r:id="rId5" tooltip="香港特別行政區"/>
                        </a:rPr>
                        <a:t>香港</a:t>
                      </a:r>
                      <a:r>
                        <a:rPr lang="zh-TW" altLang="en-US" sz="1800" dirty="0">
                          <a:effectLst/>
                        </a:rPr>
                        <a:t>、 </a:t>
                      </a:r>
                      <a:r>
                        <a:rPr lang="zh-TW" altLang="en-US" sz="1800" u="none" strike="noStrike" dirty="0">
                          <a:solidFill>
                            <a:srgbClr val="0B0080"/>
                          </a:solidFill>
                          <a:effectLst/>
                          <a:hlinkClick r:id="rId6" tooltip="澳門特別行政區"/>
                        </a:rPr>
                        <a:t>澳門</a:t>
                      </a:r>
                      <a:endParaRPr lang="zh-TW" altLang="en-US" sz="1800" dirty="0">
                        <a:effectLst/>
                      </a:endParaRPr>
                    </a:p>
                  </a:txBody>
                  <a:tcPr marL="72819" marR="72819" marT="36410" marB="36410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r"/>
                      <a:r>
                        <a:rPr lang="en-US" altLang="zh-TW" sz="2000" dirty="0">
                          <a:effectLst/>
                        </a:rPr>
                        <a:t>335,245</a:t>
                      </a:r>
                      <a:br>
                        <a:rPr lang="en-US" altLang="zh-TW" sz="2000" dirty="0">
                          <a:effectLst/>
                        </a:rPr>
                      </a:br>
                      <a:r>
                        <a:rPr lang="en-US" altLang="zh-TW" sz="2000" dirty="0">
                          <a:effectLst/>
                        </a:rPr>
                        <a:t>321,683</a:t>
                      </a:r>
                      <a:br>
                        <a:rPr lang="en-US" altLang="zh-TW" sz="2000" dirty="0">
                          <a:effectLst/>
                        </a:rPr>
                      </a:br>
                      <a:r>
                        <a:rPr lang="en-US" altLang="zh-TW" sz="2000" dirty="0">
                          <a:effectLst/>
                        </a:rPr>
                        <a:t>13,562</a:t>
                      </a:r>
                    </a:p>
                  </a:txBody>
                  <a:tcPr marL="72819" marR="72819" marT="36410" marB="36410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r"/>
                      <a:r>
                        <a:rPr lang="en-US" altLang="zh-TW" sz="2000">
                          <a:effectLst/>
                        </a:rPr>
                        <a:t>67.60%</a:t>
                      </a:r>
                      <a:br>
                        <a:rPr lang="en-US" altLang="zh-TW" sz="2000">
                          <a:effectLst/>
                        </a:rPr>
                      </a:br>
                      <a:r>
                        <a:rPr lang="en-US" altLang="zh-TW" sz="2000">
                          <a:effectLst/>
                        </a:rPr>
                        <a:t>64.87%</a:t>
                      </a:r>
                      <a:br>
                        <a:rPr lang="en-US" altLang="zh-TW" sz="2000">
                          <a:effectLst/>
                        </a:rPr>
                      </a:br>
                      <a:r>
                        <a:rPr lang="en-US" altLang="zh-TW" sz="2000">
                          <a:effectLst/>
                        </a:rPr>
                        <a:t>2.73%</a:t>
                      </a:r>
                    </a:p>
                  </a:txBody>
                  <a:tcPr marL="72819" marR="72819" marT="36410" marB="36410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537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r"/>
                      <a:r>
                        <a:rPr lang="zh-TW" altLang="en-US" sz="1800" dirty="0">
                          <a:effectLst/>
                        </a:rPr>
                        <a:t> </a:t>
                      </a:r>
                      <a:r>
                        <a:rPr lang="zh-TW" altLang="en-US" sz="1800" u="none" strike="noStrike" dirty="0">
                          <a:solidFill>
                            <a:srgbClr val="0B0080"/>
                          </a:solidFill>
                          <a:effectLst/>
                          <a:hlinkClick r:id="rId7" tooltip="越南"/>
                        </a:rPr>
                        <a:t>越南</a:t>
                      </a:r>
                      <a:endParaRPr lang="zh-TW" altLang="en-US" sz="1800" dirty="0">
                        <a:effectLst/>
                      </a:endParaRPr>
                    </a:p>
                  </a:txBody>
                  <a:tcPr marL="72819" marR="72819" marT="36410" marB="36410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r"/>
                      <a:r>
                        <a:rPr lang="en-US" altLang="zh-TW" sz="2000" dirty="0">
                          <a:effectLst/>
                        </a:rPr>
                        <a:t>100099</a:t>
                      </a:r>
                    </a:p>
                  </a:txBody>
                  <a:tcPr marL="72819" marR="72819" marT="36410" marB="36410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r"/>
                      <a:r>
                        <a:rPr lang="en-US" altLang="zh-TW" sz="2000" dirty="0">
                          <a:effectLst/>
                        </a:rPr>
                        <a:t>18.28%</a:t>
                      </a:r>
                    </a:p>
                  </a:txBody>
                  <a:tcPr marL="72819" marR="72819" marT="36410" marB="36410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537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r"/>
                      <a:r>
                        <a:rPr lang="zh-TW" altLang="en-US" sz="1800" dirty="0">
                          <a:effectLst/>
                        </a:rPr>
                        <a:t> </a:t>
                      </a:r>
                      <a:r>
                        <a:rPr lang="zh-TW" altLang="en-US" sz="1800" u="none" strike="noStrike" dirty="0">
                          <a:solidFill>
                            <a:srgbClr val="0B0080"/>
                          </a:solidFill>
                          <a:effectLst/>
                          <a:hlinkClick r:id="rId8" tooltip="印度尼西亞"/>
                        </a:rPr>
                        <a:t>印尼</a:t>
                      </a:r>
                      <a:endParaRPr lang="zh-TW" altLang="en-US" sz="1800" dirty="0">
                        <a:effectLst/>
                      </a:endParaRPr>
                    </a:p>
                  </a:txBody>
                  <a:tcPr marL="72819" marR="72819" marT="36410" marB="36410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r"/>
                      <a:r>
                        <a:rPr lang="en-US" altLang="zh-TW" sz="2000" dirty="0">
                          <a:effectLst/>
                        </a:rPr>
                        <a:t>28,191</a:t>
                      </a:r>
                    </a:p>
                  </a:txBody>
                  <a:tcPr marL="72819" marR="72819" marT="36410" marB="36410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r"/>
                      <a:r>
                        <a:rPr lang="en-US" altLang="zh-TW" sz="2000" dirty="0">
                          <a:effectLst/>
                        </a:rPr>
                        <a:t>5.68%</a:t>
                      </a:r>
                    </a:p>
                  </a:txBody>
                  <a:tcPr marL="72819" marR="72819" marT="36410" marB="36410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537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r"/>
                      <a:r>
                        <a:rPr lang="zh-TW" altLang="en-US" sz="1800" dirty="0">
                          <a:effectLst/>
                        </a:rPr>
                        <a:t> </a:t>
                      </a:r>
                      <a:r>
                        <a:rPr lang="zh-TW" altLang="en-US" sz="1800" u="none" strike="noStrike" dirty="0">
                          <a:solidFill>
                            <a:srgbClr val="0B0080"/>
                          </a:solidFill>
                          <a:effectLst/>
                          <a:hlinkClick r:id="rId9" tooltip="泰國"/>
                        </a:rPr>
                        <a:t>泰國</a:t>
                      </a:r>
                      <a:endParaRPr lang="zh-TW" altLang="en-US" sz="1800" dirty="0">
                        <a:effectLst/>
                      </a:endParaRPr>
                    </a:p>
                  </a:txBody>
                  <a:tcPr marL="72819" marR="72819" marT="36410" marB="36410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r"/>
                      <a:r>
                        <a:rPr lang="en-US" altLang="zh-TW" sz="2000" dirty="0">
                          <a:effectLst/>
                        </a:rPr>
                        <a:t>8,438</a:t>
                      </a:r>
                    </a:p>
                  </a:txBody>
                  <a:tcPr marL="72819" marR="72819" marT="36410" marB="36410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r"/>
                      <a:r>
                        <a:rPr lang="en-US" altLang="zh-TW" sz="2000" dirty="0">
                          <a:effectLst/>
                        </a:rPr>
                        <a:t>1.70%</a:t>
                      </a:r>
                    </a:p>
                  </a:txBody>
                  <a:tcPr marL="72819" marR="72819" marT="36410" marB="36410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537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r"/>
                      <a:r>
                        <a:rPr lang="zh-TW" altLang="en-US" sz="1800" dirty="0">
                          <a:effectLst/>
                        </a:rPr>
                        <a:t> </a:t>
                      </a:r>
                      <a:r>
                        <a:rPr lang="zh-TW" altLang="en-US" sz="1800" u="none" strike="noStrike" dirty="0">
                          <a:solidFill>
                            <a:srgbClr val="0B0080"/>
                          </a:solidFill>
                          <a:effectLst/>
                          <a:hlinkClick r:id="rId10" tooltip="菲律賓"/>
                        </a:rPr>
                        <a:t>菲律賓</a:t>
                      </a:r>
                      <a:endParaRPr lang="zh-TW" altLang="en-US" sz="1800" dirty="0">
                        <a:effectLst/>
                      </a:endParaRPr>
                    </a:p>
                  </a:txBody>
                  <a:tcPr marL="72819" marR="72819" marT="36410" marB="36410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r"/>
                      <a:r>
                        <a:rPr lang="en-US" altLang="zh-TW" sz="2000" dirty="0">
                          <a:effectLst/>
                        </a:rPr>
                        <a:t>7,942</a:t>
                      </a:r>
                    </a:p>
                  </a:txBody>
                  <a:tcPr marL="72819" marR="72819" marT="36410" marB="36410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r"/>
                      <a:r>
                        <a:rPr lang="en-US" altLang="zh-TW" sz="2000" dirty="0">
                          <a:effectLst/>
                        </a:rPr>
                        <a:t>1.60%</a:t>
                      </a:r>
                    </a:p>
                  </a:txBody>
                  <a:tcPr marL="72819" marR="72819" marT="36410" marB="36410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537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r"/>
                      <a:r>
                        <a:rPr lang="zh-TW" altLang="en-US" sz="1800" dirty="0">
                          <a:effectLst/>
                        </a:rPr>
                        <a:t> </a:t>
                      </a:r>
                      <a:r>
                        <a:rPr lang="zh-TW" altLang="en-US" sz="1800" u="none" strike="noStrike" dirty="0">
                          <a:solidFill>
                            <a:srgbClr val="0B0080"/>
                          </a:solidFill>
                          <a:effectLst/>
                          <a:hlinkClick r:id="rId11" tooltip="柬埔寨"/>
                        </a:rPr>
                        <a:t>柬埔寨</a:t>
                      </a:r>
                      <a:endParaRPr lang="zh-TW" altLang="en-US" sz="1800" dirty="0">
                        <a:effectLst/>
                      </a:endParaRPr>
                    </a:p>
                  </a:txBody>
                  <a:tcPr marL="72819" marR="72819" marT="36410" marB="36410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r"/>
                      <a:r>
                        <a:rPr lang="en-US" altLang="zh-TW" sz="2000">
                          <a:effectLst/>
                        </a:rPr>
                        <a:t>4,280</a:t>
                      </a:r>
                    </a:p>
                  </a:txBody>
                  <a:tcPr marL="72819" marR="72819" marT="36410" marB="36410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r"/>
                      <a:r>
                        <a:rPr lang="en-US" altLang="zh-TW" sz="2000" dirty="0">
                          <a:effectLst/>
                        </a:rPr>
                        <a:t>0.86%</a:t>
                      </a:r>
                    </a:p>
                  </a:txBody>
                  <a:tcPr marL="72819" marR="72819" marT="36410" marB="36410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537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r"/>
                      <a:r>
                        <a:rPr lang="zh-TW" altLang="en-US" sz="1800" dirty="0">
                          <a:effectLst/>
                        </a:rPr>
                        <a:t> </a:t>
                      </a:r>
                      <a:r>
                        <a:rPr lang="zh-TW" altLang="en-US" sz="1800" u="none" strike="noStrike" dirty="0">
                          <a:solidFill>
                            <a:srgbClr val="0B0080"/>
                          </a:solidFill>
                          <a:effectLst/>
                          <a:hlinkClick r:id="rId12" tooltip="日本"/>
                        </a:rPr>
                        <a:t>日本</a:t>
                      </a:r>
                      <a:endParaRPr lang="zh-TW" altLang="en-US" sz="1800" dirty="0">
                        <a:effectLst/>
                      </a:endParaRPr>
                    </a:p>
                  </a:txBody>
                  <a:tcPr marL="72819" marR="72819" marT="36410" marB="36410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r"/>
                      <a:r>
                        <a:rPr lang="en-US" altLang="zh-TW" sz="2000" dirty="0">
                          <a:effectLst/>
                        </a:rPr>
                        <a:t>4,301</a:t>
                      </a:r>
                    </a:p>
                  </a:txBody>
                  <a:tcPr marL="72819" marR="72819" marT="36410" marB="36410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r"/>
                      <a:r>
                        <a:rPr lang="en-US" altLang="zh-TW" sz="2000" dirty="0">
                          <a:effectLst/>
                        </a:rPr>
                        <a:t>0.87%</a:t>
                      </a:r>
                    </a:p>
                  </a:txBody>
                  <a:tcPr marL="72819" marR="72819" marT="36410" marB="36410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537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r"/>
                      <a:r>
                        <a:rPr lang="zh-TW" altLang="en-US" sz="1800" dirty="0">
                          <a:effectLst/>
                        </a:rPr>
                        <a:t> </a:t>
                      </a:r>
                      <a:r>
                        <a:rPr lang="zh-TW" altLang="en-US" sz="1800" u="none" strike="noStrike" dirty="0">
                          <a:solidFill>
                            <a:srgbClr val="0B0080"/>
                          </a:solidFill>
                          <a:effectLst/>
                          <a:hlinkClick r:id="rId13" tooltip="大韓民國"/>
                        </a:rPr>
                        <a:t>韓國</a:t>
                      </a:r>
                      <a:endParaRPr lang="zh-TW" altLang="en-US" sz="1800" dirty="0">
                        <a:effectLst/>
                      </a:endParaRPr>
                    </a:p>
                  </a:txBody>
                  <a:tcPr marL="72819" marR="72819" marT="36410" marB="36410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r"/>
                      <a:r>
                        <a:rPr lang="en-US" altLang="zh-TW" sz="2000">
                          <a:effectLst/>
                        </a:rPr>
                        <a:t>1,293</a:t>
                      </a:r>
                    </a:p>
                  </a:txBody>
                  <a:tcPr marL="72819" marR="72819" marT="36410" marB="36410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r"/>
                      <a:r>
                        <a:rPr lang="en-US" altLang="zh-TW" sz="2000" dirty="0">
                          <a:effectLst/>
                        </a:rPr>
                        <a:t>0.26%</a:t>
                      </a:r>
                    </a:p>
                  </a:txBody>
                  <a:tcPr marL="72819" marR="72819" marT="36410" marB="36410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537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r"/>
                      <a:r>
                        <a:rPr lang="zh-TW" altLang="en-US" sz="1800" dirty="0">
                          <a:effectLst/>
                        </a:rPr>
                        <a:t>其他國家</a:t>
                      </a:r>
                    </a:p>
                  </a:txBody>
                  <a:tcPr marL="72819" marR="72819" marT="36410" marB="36410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r"/>
                      <a:r>
                        <a:rPr lang="en-US" altLang="zh-TW" sz="2000">
                          <a:effectLst/>
                        </a:rPr>
                        <a:t>15,448</a:t>
                      </a:r>
                    </a:p>
                  </a:txBody>
                  <a:tcPr marL="72819" marR="72819" marT="36410" marB="36410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r"/>
                      <a:r>
                        <a:rPr lang="en-US" altLang="zh-TW" sz="2000" dirty="0">
                          <a:effectLst/>
                        </a:rPr>
                        <a:t>3.14%</a:t>
                      </a:r>
                    </a:p>
                  </a:txBody>
                  <a:tcPr marL="72819" marR="72819" marT="36410" marB="36410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537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/>
                      <a:r>
                        <a:rPr lang="zh-TW" altLang="en-US" sz="1400">
                          <a:effectLst/>
                        </a:rPr>
                        <a:t>總計</a:t>
                      </a:r>
                    </a:p>
                  </a:txBody>
                  <a:tcPr marL="72819" marR="72819" marT="36410" marB="36410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CF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/>
                      <a:r>
                        <a:rPr lang="en-US" altLang="zh-TW" sz="1400">
                          <a:effectLst/>
                        </a:rPr>
                        <a:t>495,907</a:t>
                      </a:r>
                    </a:p>
                  </a:txBody>
                  <a:tcPr marL="72819" marR="72819" marT="36410" marB="36410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CF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/>
                      <a:r>
                        <a:rPr lang="en-US" altLang="zh-TW" sz="1400" dirty="0">
                          <a:effectLst/>
                        </a:rPr>
                        <a:t>100.00%</a:t>
                      </a:r>
                    </a:p>
                  </a:txBody>
                  <a:tcPr marL="72819" marR="72819" marT="36410" marB="36410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C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5372">
                <a:tc grid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r"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sz="1400" dirty="0">
                          <a:effectLst/>
                        </a:rPr>
                        <a:t>資料來源：</a:t>
                      </a:r>
                      <a:r>
                        <a:rPr lang="zh-TW" altLang="en-US" sz="1400" u="none" strike="noStrike" dirty="0">
                          <a:solidFill>
                            <a:srgbClr val="0B0080"/>
                          </a:solidFill>
                          <a:effectLst/>
                          <a:hlinkClick r:id="rId14" tooltip="內政部移民署"/>
                        </a:rPr>
                        <a:t>內政部移民署</a:t>
                      </a:r>
                      <a:r>
                        <a:rPr lang="zh-TW" altLang="en-US" sz="1400" dirty="0">
                          <a:effectLst/>
                        </a:rPr>
                        <a:t>與戶政司。</a:t>
                      </a:r>
                    </a:p>
                  </a:txBody>
                  <a:tcPr marL="72819" marR="72819" marT="36410" marB="36410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9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9944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世界母語日 影片欣賞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zh-TW" altLang="en-US" sz="4800" dirty="0" smtClean="0">
                <a:latin typeface="華康粗圓體" panose="020F0709000000000000" pitchFamily="49" charset="-120"/>
                <a:ea typeface="華康粗圓體" panose="020F0709000000000000" pitchFamily="49" charset="-120"/>
                <a:hlinkClick r:id="rId2" action="ppaction://hlinkfile"/>
              </a:rPr>
              <a:t>母語日的由來</a:t>
            </a:r>
            <a:endParaRPr lang="en-US" altLang="zh-TW" sz="4800" dirty="0" smtClean="0">
              <a:latin typeface="華康粗圓體" panose="020F0709000000000000" pitchFamily="49" charset="-120"/>
              <a:ea typeface="華康粗圓體" panose="020F0709000000000000" pitchFamily="49" charset="-120"/>
            </a:endParaRPr>
          </a:p>
          <a:p>
            <a:pPr algn="ctr"/>
            <a:r>
              <a:rPr lang="zh-TW" altLang="en-US" sz="4800" dirty="0" smtClean="0">
                <a:latin typeface="華康粗圓體" panose="020F0709000000000000" pitchFamily="49" charset="-120"/>
                <a:ea typeface="華康粗圓體" panose="020F0709000000000000" pitchFamily="49" charset="-120"/>
                <a:hlinkClick r:id="rId3" action="ppaction://hlinkfile"/>
              </a:rPr>
              <a:t>各族群母語的自我介紹</a:t>
            </a:r>
            <a:endParaRPr lang="en-US" altLang="zh-TW" sz="4800" dirty="0" smtClean="0">
              <a:latin typeface="華康粗圓體" panose="020F0709000000000000" pitchFamily="49" charset="-120"/>
              <a:ea typeface="華康粗圓體" panose="020F0709000000000000" pitchFamily="49" charset="-120"/>
            </a:endParaRPr>
          </a:p>
          <a:p>
            <a:pPr algn="ctr"/>
            <a:r>
              <a:rPr lang="zh-TW" altLang="en-US" sz="4800" dirty="0" smtClean="0">
                <a:latin typeface="華康粗圓體" panose="020F0709000000000000" pitchFamily="49" charset="-120"/>
                <a:ea typeface="華康粗圓體" panose="020F0709000000000000" pitchFamily="49" charset="-120"/>
                <a:hlinkClick r:id="rId4"/>
              </a:rPr>
              <a:t>說母語很</a:t>
            </a:r>
            <a:r>
              <a:rPr lang="zh-TW" altLang="en-US" sz="4800" dirty="0">
                <a:latin typeface="華康粗圓體" panose="020F0709000000000000" pitchFamily="49" charset="-120"/>
                <a:ea typeface="華康粗圓體" panose="020F0709000000000000" pitchFamily="49" charset="-120"/>
                <a:hlinkClick r:id="rId4"/>
              </a:rPr>
              <a:t>酷</a:t>
            </a:r>
            <a:endParaRPr lang="en-US" altLang="zh-TW" sz="4800" dirty="0" smtClean="0">
              <a:latin typeface="華康粗圓體" panose="020F0709000000000000" pitchFamily="49" charset="-120"/>
              <a:ea typeface="華康粗圓體" panose="020F0709000000000000" pitchFamily="49" charset="-12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46874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cademic_ID07">
  <a:themeElements>
    <a:clrScheme name="Calligraphy">
      <a:dk1>
        <a:sysClr val="windowText" lastClr="000000"/>
      </a:dk1>
      <a:lt1>
        <a:sysClr val="window" lastClr="FFFFFF"/>
      </a:lt1>
      <a:dk2>
        <a:srgbClr val="411401"/>
      </a:dk2>
      <a:lt2>
        <a:srgbClr val="FFE6E6"/>
      </a:lt2>
      <a:accent1>
        <a:srgbClr val="A24A48"/>
      </a:accent1>
      <a:accent2>
        <a:srgbClr val="B2935C"/>
      </a:accent2>
      <a:accent3>
        <a:srgbClr val="6A9A9A"/>
      </a:accent3>
      <a:accent4>
        <a:srgbClr val="B2B787"/>
      </a:accent4>
      <a:accent5>
        <a:srgbClr val="91644B"/>
      </a:accent5>
      <a:accent6>
        <a:srgbClr val="654A76"/>
      </a:accent6>
      <a:hlink>
        <a:srgbClr val="00A800"/>
      </a:hlink>
      <a:folHlink>
        <a:srgbClr val="FF00F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9D4095AFEE790E42B52CF3AD35B999BF040086E71550AC00CE488731BAE03648ABFB" ma:contentTypeVersion="69" ma:contentTypeDescription="Create a new document." ma:contentTypeScope="" ma:versionID="19c8e0d4ec850202fc84bb6df7d27d5a">
  <xsd:schema xmlns:xsd="http://www.w3.org/2001/XMLSchema" xmlns:xs="http://www.w3.org/2001/XMLSchema" xmlns:p="http://schemas.microsoft.com/office/2006/metadata/properties" xmlns:ns2="c66daf58-3c46-4c48-8560-c485e881f7f9" xmlns:ns3="8e8ea6d1-e150-4704-b47c-0a92d6aed386" targetNamespace="http://schemas.microsoft.com/office/2006/metadata/properties" ma:root="true" ma:fieldsID="61474f05e94678c8e4bfc6326c72eb04" ns2:_="" ns3:_="">
    <xsd:import namespace="c66daf58-3c46-4c48-8560-c485e881f7f9"/>
    <xsd:import namespace="8e8ea6d1-e150-4704-b47c-0a92d6aed386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  <xsd:element ref="ns3:Description0" minOccurs="0"/>
                <xsd:element ref="ns3:Compone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6daf58-3c46-4c48-8560-c485e881f7f9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0:00:00Z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7395a81f-9577-418e-910a-32f7a61cddb7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5EEE958E-8061-4FA6-908C-FF1913BBCE99}" ma:internalName="CSXSubmissionMarket" ma:readOnly="false" ma:showField="MarketName" ma:web="c66daf58-3c46-4c48-8560-c485e881f7f9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c3aa597f-d352-4d18-b6bb-dd7b199309e2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4424DF09-D473-47CB-8F99-CE4C88C30A56}" ma:internalName="InProjectListLookup" ma:readOnly="true" ma:showField="InProjectList" ma:web="c66daf58-3c46-4c48-8560-c485e881f7f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c392861a-3365-44e0-a108-b907e1530f9f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4424DF09-D473-47CB-8F99-CE4C88C30A56}" ma:internalName="LastCompleteVersionLookup" ma:readOnly="true" ma:showField="LastCompleteVersion" ma:web="c66daf58-3c46-4c48-8560-c485e881f7f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4424DF09-D473-47CB-8F99-CE4C88C30A56}" ma:internalName="LastPreviewErrorLookup" ma:readOnly="true" ma:showField="LastPreviewError" ma:web="c66daf58-3c46-4c48-8560-c485e881f7f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4424DF09-D473-47CB-8F99-CE4C88C30A56}" ma:internalName="LastPreviewResultLookup" ma:readOnly="true" ma:showField="LastPreviewResult" ma:web="c66daf58-3c46-4c48-8560-c485e881f7f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4424DF09-D473-47CB-8F99-CE4C88C30A56}" ma:internalName="LastPreviewAttemptDateLookup" ma:readOnly="true" ma:showField="LastPreviewAttemptDate" ma:web="c66daf58-3c46-4c48-8560-c485e881f7f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4424DF09-D473-47CB-8F99-CE4C88C30A56}" ma:internalName="LastPreviewedByLookup" ma:readOnly="true" ma:showField="LastPreviewedBy" ma:web="c66daf58-3c46-4c48-8560-c485e881f7f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4424DF09-D473-47CB-8F99-CE4C88C30A56}" ma:internalName="LastPreviewTimeLookup" ma:readOnly="true" ma:showField="LastPreviewTime" ma:web="c66daf58-3c46-4c48-8560-c485e881f7f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4424DF09-D473-47CB-8F99-CE4C88C30A56}" ma:internalName="LastPreviewVersionLookup" ma:readOnly="true" ma:showField="LastPreviewVersion" ma:web="c66daf58-3c46-4c48-8560-c485e881f7f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4424DF09-D473-47CB-8F99-CE4C88C30A56}" ma:internalName="LastPublishErrorLookup" ma:readOnly="true" ma:showField="LastPublishError" ma:web="c66daf58-3c46-4c48-8560-c485e881f7f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4424DF09-D473-47CB-8F99-CE4C88C30A56}" ma:internalName="LastPublishResultLookup" ma:readOnly="true" ma:showField="LastPublishResult" ma:web="c66daf58-3c46-4c48-8560-c485e881f7f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4424DF09-D473-47CB-8F99-CE4C88C30A56}" ma:internalName="LastPublishAttemptDateLookup" ma:readOnly="true" ma:showField="LastPublishAttemptDate" ma:web="c66daf58-3c46-4c48-8560-c485e881f7f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4424DF09-D473-47CB-8F99-CE4C88C30A56}" ma:internalName="LastPublishedByLookup" ma:readOnly="true" ma:showField="LastPublishedBy" ma:web="c66daf58-3c46-4c48-8560-c485e881f7f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4424DF09-D473-47CB-8F99-CE4C88C30A56}" ma:internalName="LastPublishTimeLookup" ma:readOnly="true" ma:showField="LastPublishTime" ma:web="c66daf58-3c46-4c48-8560-c485e881f7f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4424DF09-D473-47CB-8F99-CE4C88C30A56}" ma:internalName="LastPublishVersionLookup" ma:readOnly="true" ma:showField="LastPublishVersion" ma:web="c66daf58-3c46-4c48-8560-c485e881f7f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B02123C9-D1B3-425D-A38A-7FDEACDA3FC6}" ma:internalName="LocLastLocAttemptVersionLookup" ma:readOnly="false" ma:showField="LastLocAttemptVersion" ma:web="c66daf58-3c46-4c48-8560-c485e881f7f9">
      <xsd:simpleType>
        <xsd:restriction base="dms:Lookup"/>
      </xsd:simpleType>
    </xsd:element>
    <xsd:element name="LocLastLocAttemptVersionTypeLookup" ma:index="72" nillable="true" ma:displayName="Loc Last Loc Attempt Version Type" ma:default="" ma:list="{B02123C9-D1B3-425D-A38A-7FDEACDA3FC6}" ma:internalName="LocLastLocAttemptVersionTypeLookup" ma:readOnly="true" ma:showField="LastLocAttemptVersionType" ma:web="c66daf58-3c46-4c48-8560-c485e881f7f9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B02123C9-D1B3-425D-A38A-7FDEACDA3FC6}" ma:internalName="LocNewPublishedVersionLookup" ma:readOnly="true" ma:showField="NewPublishedVersion" ma:web="c66daf58-3c46-4c48-8560-c485e881f7f9">
      <xsd:simpleType>
        <xsd:restriction base="dms:Lookup"/>
      </xsd:simpleType>
    </xsd:element>
    <xsd:element name="LocOverallHandbackStatusLookup" ma:index="76" nillable="true" ma:displayName="Loc Overall Handback Status" ma:default="" ma:list="{B02123C9-D1B3-425D-A38A-7FDEACDA3FC6}" ma:internalName="LocOverallHandbackStatusLookup" ma:readOnly="true" ma:showField="OverallHandbackStatus" ma:web="c66daf58-3c46-4c48-8560-c485e881f7f9">
      <xsd:simpleType>
        <xsd:restriction base="dms:Lookup"/>
      </xsd:simpleType>
    </xsd:element>
    <xsd:element name="LocOverallLocStatusLookup" ma:index="77" nillable="true" ma:displayName="Loc Overall Localize Status" ma:default="" ma:list="{B02123C9-D1B3-425D-A38A-7FDEACDA3FC6}" ma:internalName="LocOverallLocStatusLookup" ma:readOnly="true" ma:showField="OverallLocStatus" ma:web="c66daf58-3c46-4c48-8560-c485e881f7f9">
      <xsd:simpleType>
        <xsd:restriction base="dms:Lookup"/>
      </xsd:simpleType>
    </xsd:element>
    <xsd:element name="LocOverallPreviewStatusLookup" ma:index="78" nillable="true" ma:displayName="Loc Overall Preview Status" ma:default="" ma:list="{B02123C9-D1B3-425D-A38A-7FDEACDA3FC6}" ma:internalName="LocOverallPreviewStatusLookup" ma:readOnly="true" ma:showField="OverallPreviewStatus" ma:web="c66daf58-3c46-4c48-8560-c485e881f7f9">
      <xsd:simpleType>
        <xsd:restriction base="dms:Lookup"/>
      </xsd:simpleType>
    </xsd:element>
    <xsd:element name="LocOverallPublishStatusLookup" ma:index="79" nillable="true" ma:displayName="Loc Overall Publish Status" ma:default="" ma:list="{B02123C9-D1B3-425D-A38A-7FDEACDA3FC6}" ma:internalName="LocOverallPublishStatusLookup" ma:readOnly="true" ma:showField="OverallPublishStatus" ma:web="c66daf58-3c46-4c48-8560-c485e881f7f9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B02123C9-D1B3-425D-A38A-7FDEACDA3FC6}" ma:internalName="LocProcessedForHandoffsLookup" ma:readOnly="true" ma:showField="ProcessedForHandoffs" ma:web="c66daf58-3c46-4c48-8560-c485e881f7f9">
      <xsd:simpleType>
        <xsd:restriction base="dms:Lookup"/>
      </xsd:simpleType>
    </xsd:element>
    <xsd:element name="LocProcessedForMarketsLookup" ma:index="82" nillable="true" ma:displayName="Loc Processed For Markets" ma:default="" ma:list="{B02123C9-D1B3-425D-A38A-7FDEACDA3FC6}" ma:internalName="LocProcessedForMarketsLookup" ma:readOnly="true" ma:showField="ProcessedForMarkets" ma:web="c66daf58-3c46-4c48-8560-c485e881f7f9">
      <xsd:simpleType>
        <xsd:restriction base="dms:Lookup"/>
      </xsd:simpleType>
    </xsd:element>
    <xsd:element name="LocPublishedDependentAssetsLookup" ma:index="83" nillable="true" ma:displayName="Loc Published Dependent Assets" ma:default="" ma:list="{B02123C9-D1B3-425D-A38A-7FDEACDA3FC6}" ma:internalName="LocPublishedDependentAssetsLookup" ma:readOnly="true" ma:showField="PublishedDependentAssets" ma:web="c66daf58-3c46-4c48-8560-c485e881f7f9">
      <xsd:simpleType>
        <xsd:restriction base="dms:Lookup"/>
      </xsd:simpleType>
    </xsd:element>
    <xsd:element name="LocPublishedLinkedAssetsLookup" ma:index="84" nillable="true" ma:displayName="Loc Published Linked Assets" ma:default="" ma:list="{B02123C9-D1B3-425D-A38A-7FDEACDA3FC6}" ma:internalName="LocPublishedLinkedAssetsLookup" ma:readOnly="true" ma:showField="PublishedLinkedAssets" ma:web="c66daf58-3c46-4c48-8560-c485e881f7f9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8612d4a4-f894-4474-9fef-d579f90c35e1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5EEE958E-8061-4FA6-908C-FF1913BBCE99}" ma:internalName="Markets" ma:readOnly="false" ma:showField="MarketName" ma:web="c66daf58-3c46-4c48-8560-c485e881f7f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4424DF09-D473-47CB-8F99-CE4C88C30A56}" ma:internalName="NumOfRatingsLookup" ma:readOnly="true" ma:showField="NumOfRatings" ma:web="c66daf58-3c46-4c48-8560-c485e881f7f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4424DF09-D473-47CB-8F99-CE4C88C30A56}" ma:internalName="PublishStatusLookup" ma:readOnly="false" ma:showField="PublishStatus" ma:web="c66daf58-3c46-4c48-8560-c485e881f7f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8e26204e-beeb-4929-ac8b-f970debed3f2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a0cdb01e-f835-423d-bf84-41ea51f83b24}" ma:internalName="TaxCatchAll" ma:showField="CatchAllData" ma:web="c66daf58-3c46-4c48-8560-c485e881f7f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a0cdb01e-f835-423d-bf84-41ea51f83b24}" ma:internalName="TaxCatchAllLabel" ma:readOnly="true" ma:showField="CatchAllDataLabel" ma:web="c66daf58-3c46-4c48-8560-c485e881f7f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8ea6d1-e150-4704-b47c-0a92d6aed386" elementFormDefault="qualified">
    <xsd:import namespace="http://schemas.microsoft.com/office/2006/documentManagement/types"/>
    <xsd:import namespace="http://schemas.microsoft.com/office/infopath/2007/PartnerControls"/>
    <xsd:element name="Description0" ma:index="134" nillable="true" ma:displayName="Description" ma:internalName="Description0">
      <xsd:simpleType>
        <xsd:restriction base="dms:Note"/>
      </xsd:simpleType>
    </xsd:element>
    <xsd:element name="Component" ma:index="135" nillable="true" ma:displayName="Component" ma:internalName="Component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ssetStart xmlns="c66daf58-3c46-4c48-8560-c485e881f7f9">2009-07-22T02:22:29+00:00</AssetStart>
    <CrawlForDependencies xmlns="c66daf58-3c46-4c48-8560-c485e881f7f9">false</CrawlForDependencies>
    <PublishStatusLookup xmlns="c66daf58-3c46-4c48-8560-c485e881f7f9">
      <Value>114850</Value>
      <Value>463309</Value>
    </PublishStatusLookup>
    <BusinessGroup xmlns="c66daf58-3c46-4c48-8560-c485e881f7f9" xsi:nil="true"/>
    <OriginAsset xmlns="c66daf58-3c46-4c48-8560-c485e881f7f9" xsi:nil="true"/>
    <ArtSampleDocs xmlns="c66daf58-3c46-4c48-8560-c485e881f7f9" xsi:nil="true"/>
    <AcquiredFrom xmlns="c66daf58-3c46-4c48-8560-c485e881f7f9" xsi:nil="true"/>
    <TrustLevel xmlns="c66daf58-3c46-4c48-8560-c485e881f7f9">1 Microsoft Managed Content</TrustLevel>
    <UACurrentWords xmlns="c66daf58-3c46-4c48-8560-c485e881f7f9">0</UACurrentWords>
    <AssetId xmlns="c66daf58-3c46-4c48-8560-c485e881f7f9">TP010362645</AssetId>
    <AssetType xmlns="c66daf58-3c46-4c48-8560-c485e881f7f9">TP</AssetType>
    <DirectSourceMarket xmlns="c66daf58-3c46-4c48-8560-c485e881f7f9">english</DirectSourceMarket>
    <NumericId xmlns="c66daf58-3c46-4c48-8560-c485e881f7f9">-1</NumericId>
    <TemplateStatus xmlns="c66daf58-3c46-4c48-8560-c485e881f7f9" xsi:nil="true"/>
    <AverageRating xmlns="c66daf58-3c46-4c48-8560-c485e881f7f9" xsi:nil="true"/>
    <CSXUpdate xmlns="c66daf58-3c46-4c48-8560-c485e881f7f9">false</CSXUpdate>
    <UAProjectedTotalWords xmlns="c66daf58-3c46-4c48-8560-c485e881f7f9" xsi:nil="true"/>
    <SourceTitle xmlns="c66daf58-3c46-4c48-8560-c485e881f7f9">School and nature</SourceTitle>
    <EditorialStatus xmlns="c66daf58-3c46-4c48-8560-c485e881f7f9" xsi:nil="true"/>
    <UALocComments xmlns="c66daf58-3c46-4c48-8560-c485e881f7f9" xsi:nil="true"/>
    <PublishTargets xmlns="c66daf58-3c46-4c48-8560-c485e881f7f9">OfficeOnline</PublishTargets>
    <ThumbnailAssetId xmlns="c66daf58-3c46-4c48-8560-c485e881f7f9" xsi:nil="true"/>
    <AssetExpire xmlns="c66daf58-3c46-4c48-8560-c485e881f7f9">2100-01-01T00:00:00+00:00</AssetExpire>
    <IntlLangReviewDate xmlns="c66daf58-3c46-4c48-8560-c485e881f7f9" xsi:nil="true"/>
    <DSATActionTaken xmlns="c66daf58-3c46-4c48-8560-c485e881f7f9" xsi:nil="true"/>
    <CSXSubmissionDate xmlns="c66daf58-3c46-4c48-8560-c485e881f7f9" xsi:nil="true"/>
    <ApprovalStatus xmlns="c66daf58-3c46-4c48-8560-c485e881f7f9">InProgress</ApprovalStatus>
    <BugNumber xmlns="c66daf58-3c46-4c48-8560-c485e881f7f9" xsi:nil="true"/>
    <Milestone xmlns="c66daf58-3c46-4c48-8560-c485e881f7f9" xsi:nil="true"/>
    <VoteCount xmlns="c66daf58-3c46-4c48-8560-c485e881f7f9" xsi:nil="true"/>
    <IsSearchable xmlns="c66daf58-3c46-4c48-8560-c485e881f7f9">false</IsSearchable>
    <IsDeleted xmlns="c66daf58-3c46-4c48-8560-c485e881f7f9">false</IsDeleted>
    <OriginalSourceMarket xmlns="c66daf58-3c46-4c48-8560-c485e881f7f9">english</OriginalSourceMarket>
    <APEditor xmlns="c66daf58-3c46-4c48-8560-c485e881f7f9">
      <UserInfo>
        <DisplayName>FAREAST\v-sabhe</DisplayName>
        <AccountId>297</AccountId>
        <AccountType/>
      </UserInfo>
    </APEditor>
    <ParentAssetId xmlns="c66daf58-3c46-4c48-8560-c485e881f7f9" xsi:nil="true"/>
    <APDescription xmlns="c66daf58-3c46-4c48-8560-c485e881f7f9" xsi:nil="true"/>
    <ClipArtFilename xmlns="c66daf58-3c46-4c48-8560-c485e881f7f9" xsi:nil="true"/>
    <ApprovalLog xmlns="c66daf58-3c46-4c48-8560-c485e881f7f9" xsi:nil="true"/>
    <MarketSpecific xmlns="c66daf58-3c46-4c48-8560-c485e881f7f9" xsi:nil="true"/>
    <HandoffToMSDN xmlns="c66daf58-3c46-4c48-8560-c485e881f7f9" xsi:nil="true"/>
    <ShowIn xmlns="c66daf58-3c46-4c48-8560-c485e881f7f9">On Web no search</ShowIn>
    <CSXSubmissionMarket xmlns="c66daf58-3c46-4c48-8560-c485e881f7f9" xsi:nil="true"/>
    <CSXHash xmlns="c66daf58-3c46-4c48-8560-c485e881f7f9" xsi:nil="true"/>
    <IntlLangReview xmlns="c66daf58-3c46-4c48-8560-c485e881f7f9" xsi:nil="true"/>
    <IntlLangReviewer xmlns="c66daf58-3c46-4c48-8560-c485e881f7f9" xsi:nil="true"/>
    <LastHandOff xmlns="c66daf58-3c46-4c48-8560-c485e881f7f9" xsi:nil="true"/>
    <LastModifiedDateTime xmlns="c66daf58-3c46-4c48-8560-c485e881f7f9" xsi:nil="true"/>
    <UANotes xmlns="c66daf58-3c46-4c48-8560-c485e881f7f9" xsi:nil="true"/>
    <TimesCloned xmlns="c66daf58-3c46-4c48-8560-c485e881f7f9" xsi:nil="true"/>
    <UALocRecommendation xmlns="c66daf58-3c46-4c48-8560-c485e881f7f9">Localize</UALocRecommendation>
    <Markets xmlns="c66daf58-3c46-4c48-8560-c485e881f7f9"/>
    <ContentItem xmlns="c66daf58-3c46-4c48-8560-c485e881f7f9" xsi:nil="true"/>
    <MachineTranslated xmlns="c66daf58-3c46-4c48-8560-c485e881f7f9">false</MachineTranslated>
    <SubmitterId xmlns="c66daf58-3c46-4c48-8560-c485e881f7f9" xsi:nil="true"/>
    <OutputCachingOn xmlns="c66daf58-3c46-4c48-8560-c485e881f7f9">false</OutputCachingOn>
    <PlannedPubDate xmlns="c66daf58-3c46-4c48-8560-c485e881f7f9" xsi:nil="true"/>
    <APAuthor xmlns="c66daf58-3c46-4c48-8560-c485e881f7f9">
      <UserInfo>
        <DisplayName>FAREAST\v-sabhe</DisplayName>
        <AccountId>297</AccountId>
        <AccountType/>
      </UserInfo>
    </APAuthor>
    <IntlLocPriority xmlns="c66daf58-3c46-4c48-8560-c485e881f7f9" xsi:nil="true"/>
    <Provider xmlns="c66daf58-3c46-4c48-8560-c485e881f7f9">EY006220130</Provider>
    <PrimaryImageGen xmlns="c66daf58-3c46-4c48-8560-c485e881f7f9">true</PrimaryImageGen>
    <TPFriendlyName xmlns="c66daf58-3c46-4c48-8560-c485e881f7f9">School and nature</TPFriendlyName>
    <OpenTemplate xmlns="c66daf58-3c46-4c48-8560-c485e881f7f9">true</OpenTemplate>
    <TPInstallLocation xmlns="c66daf58-3c46-4c48-8560-c485e881f7f9">{My Templates}</TPInstallLocation>
    <TPCommandLine xmlns="c66daf58-3c46-4c48-8560-c485e881f7f9">{PP} /n {FilePath}</TPCommandLine>
    <TPAppVersion xmlns="c66daf58-3c46-4c48-8560-c485e881f7f9">11</TPAppVersion>
    <TPLaunchHelpLinkType xmlns="c66daf58-3c46-4c48-8560-c485e881f7f9">Template</TPLaunchHelpLinkType>
    <TPLaunchHelpLink xmlns="c66daf58-3c46-4c48-8560-c485e881f7f9" xsi:nil="true"/>
    <TPApplication xmlns="c66daf58-3c46-4c48-8560-c485e881f7f9">PowerPoint</TPApplication>
    <TPNamespace xmlns="c66daf58-3c46-4c48-8560-c485e881f7f9">POWERPNT</TPNamespace>
    <TPExecutable xmlns="c66daf58-3c46-4c48-8560-c485e881f7f9" xsi:nil="true"/>
    <TPClientViewer xmlns="c66daf58-3c46-4c48-8560-c485e881f7f9">Microsoft Office PowerPoint</TPClientViewer>
    <TPComponent xmlns="c66daf58-3c46-4c48-8560-c485e881f7f9">PPTFiles</TPComponent>
    <Component xmlns="8e8ea6d1-e150-4704-b47c-0a92d6aed386" xsi:nil="true"/>
    <Description0 xmlns="8e8ea6d1-e150-4704-b47c-0a92d6aed386" xsi:nil="true"/>
    <LastPublishResultLookup xmlns="c66daf58-3c46-4c48-8560-c485e881f7f9" xsi:nil="true"/>
    <EditorialTags xmlns="c66daf58-3c46-4c48-8560-c485e881f7f9" xsi:nil="true"/>
    <OOCacheId xmlns="c66daf58-3c46-4c48-8560-c485e881f7f9" xsi:nil="true"/>
    <PolicheckWords xmlns="c66daf58-3c46-4c48-8560-c485e881f7f9" xsi:nil="true"/>
    <LegacyData xmlns="c66daf58-3c46-4c48-8560-c485e881f7f9" xsi:nil="true"/>
    <Downloads xmlns="c66daf58-3c46-4c48-8560-c485e881f7f9">0</Downloads>
    <TemplateTemplateType xmlns="c66daf58-3c46-4c48-8560-c485e881f7f9">PowerPoint 2003 Default</TemplateTemplateType>
    <FriendlyTitle xmlns="c66daf58-3c46-4c48-8560-c485e881f7f9" xsi:nil="true"/>
    <Providers xmlns="c66daf58-3c46-4c48-8560-c485e881f7f9" xsi:nil="true"/>
    <Manager xmlns="c66daf58-3c46-4c48-8560-c485e881f7f9" xsi:nil="true"/>
    <BlockPublish xmlns="c66daf58-3c46-4c48-8560-c485e881f7f9" xsi:nil="true"/>
    <LocComments xmlns="c66daf58-3c46-4c48-8560-c485e881f7f9" xsi:nil="true"/>
    <LocRecommendedHandoff xmlns="c66daf58-3c46-4c48-8560-c485e881f7f9" xsi:nil="true"/>
    <LocalizationTagsTaxHTField0 xmlns="c66daf58-3c46-4c48-8560-c485e881f7f9">
      <Terms xmlns="http://schemas.microsoft.com/office/infopath/2007/PartnerControls"/>
    </LocalizationTagsTaxHTField0>
    <ScenarioTagsTaxHTField0 xmlns="c66daf58-3c46-4c48-8560-c485e881f7f9">
      <Terms xmlns="http://schemas.microsoft.com/office/infopath/2007/PartnerControls"/>
    </ScenarioTagsTaxHTField0>
    <LocOverallHandbackStatusLookup xmlns="c66daf58-3c46-4c48-8560-c485e881f7f9" xsi:nil="true"/>
    <CampaignTagsTaxHTField0 xmlns="c66daf58-3c46-4c48-8560-c485e881f7f9">
      <Terms xmlns="http://schemas.microsoft.com/office/infopath/2007/PartnerControls"/>
    </CampaignTagsTaxHTField0>
    <LocOverallPublishStatusLookup xmlns="c66daf58-3c46-4c48-8560-c485e881f7f9" xsi:nil="true"/>
    <LocProcessedForMarketsLookup xmlns="c66daf58-3c46-4c48-8560-c485e881f7f9" xsi:nil="true"/>
    <LocLastLocAttemptVersionLookup xmlns="c66daf58-3c46-4c48-8560-c485e881f7f9">46684</LocLastLocAttemptVersionLookup>
    <LocNewPublishedVersionLookup xmlns="c66daf58-3c46-4c48-8560-c485e881f7f9" xsi:nil="true"/>
    <FeatureTagsTaxHTField0 xmlns="c66daf58-3c46-4c48-8560-c485e881f7f9">
      <Terms xmlns="http://schemas.microsoft.com/office/infopath/2007/PartnerControls"/>
    </FeatureTagsTaxHTField0>
    <LocOverallLocStatusLookup xmlns="c66daf58-3c46-4c48-8560-c485e881f7f9" xsi:nil="true"/>
    <LocOverallPreviewStatusLookup xmlns="c66daf58-3c46-4c48-8560-c485e881f7f9" xsi:nil="true"/>
    <LocPublishedLinkedAssetsLookup xmlns="c66daf58-3c46-4c48-8560-c485e881f7f9" xsi:nil="true"/>
    <InternalTagsTaxHTField0 xmlns="c66daf58-3c46-4c48-8560-c485e881f7f9">
      <Terms xmlns="http://schemas.microsoft.com/office/infopath/2007/PartnerControls"/>
    </InternalTagsTaxHTField0>
    <RecommendationsModifier xmlns="c66daf58-3c46-4c48-8560-c485e881f7f9" xsi:nil="true"/>
    <LocManualTestRequired xmlns="c66daf58-3c46-4c48-8560-c485e881f7f9" xsi:nil="true"/>
    <LocProcessedForHandoffsLookup xmlns="c66daf58-3c46-4c48-8560-c485e881f7f9" xsi:nil="true"/>
    <LocLastLocAttemptVersionTypeLookup xmlns="c66daf58-3c46-4c48-8560-c485e881f7f9" xsi:nil="true"/>
    <LocPublishedDependentAssetsLookup xmlns="c66daf58-3c46-4c48-8560-c485e881f7f9" xsi:nil="true"/>
    <TaxCatchAll xmlns="c66daf58-3c46-4c48-8560-c485e881f7f9"/>
    <OriginalRelease xmlns="c66daf58-3c46-4c48-8560-c485e881f7f9">14</OriginalRelease>
    <LocMarketGroupTiers2 xmlns="c66daf58-3c46-4c48-8560-c485e881f7f9" xsi:nil="true"/>
  </documentManagement>
</p:properties>
</file>

<file path=customXml/itemProps1.xml><?xml version="1.0" encoding="utf-8"?>
<ds:datastoreItem xmlns:ds="http://schemas.openxmlformats.org/officeDocument/2006/customXml" ds:itemID="{6A10F910-ECBC-46A9-9AC9-54A06DD43F0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ED0DE4D-976E-423E-919B-B4ADF259C77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66daf58-3c46-4c48-8560-c485e881f7f9"/>
    <ds:schemaRef ds:uri="8e8ea6d1-e150-4704-b47c-0a92d6aed38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E4D368C-DF32-4340-8A09-4F3D64EDB56E}">
  <ds:schemaRefs>
    <ds:schemaRef ds:uri="http://schemas.microsoft.com/office/2006/metadata/properties"/>
    <ds:schemaRef ds:uri="http://schemas.microsoft.com/office/infopath/2007/PartnerControls"/>
    <ds:schemaRef ds:uri="c66daf58-3c46-4c48-8560-c485e881f7f9"/>
    <ds:schemaRef ds:uri="8e8ea6d1-e150-4704-b47c-0a92d6aed386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母語日介紹</Template>
  <TotalTime>0</TotalTime>
  <Words>353</Words>
  <Application>Microsoft Office PowerPoint</Application>
  <PresentationFormat>如螢幕大小 (4:3)</PresentationFormat>
  <Paragraphs>55</Paragraphs>
  <Slides>5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14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20" baseType="lpstr">
      <vt:lpstr>華康粗圓體</vt:lpstr>
      <vt:lpstr>華康超明體</vt:lpstr>
      <vt:lpstr>超研澤中特黑</vt:lpstr>
      <vt:lpstr>超研澤超圓</vt:lpstr>
      <vt:lpstr>微軟正黑體</vt:lpstr>
      <vt:lpstr>新細明體</vt:lpstr>
      <vt:lpstr>標楷體</vt:lpstr>
      <vt:lpstr>Arial</vt:lpstr>
      <vt:lpstr>Calibri</vt:lpstr>
      <vt:lpstr>Century Gothic</vt:lpstr>
      <vt:lpstr>Franklin Gothic Book</vt:lpstr>
      <vt:lpstr>Franklin Gothic Medium</vt:lpstr>
      <vt:lpstr>Garamond</vt:lpstr>
      <vt:lpstr>Tahoma</vt:lpstr>
      <vt:lpstr>Academic_ID07</vt:lpstr>
      <vt:lpstr>221世界母語日</vt:lpstr>
      <vt:lpstr>母語日的由來</vt:lpstr>
      <vt:lpstr>臺灣人口的組成</vt:lpstr>
      <vt:lpstr>外籍配偶比例</vt:lpstr>
      <vt:lpstr>世界母語日 影片欣賞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2017-02-19T03:51:54Z</dcterms:created>
  <dcterms:modified xsi:type="dcterms:W3CDTF">2020-01-30T06:41:45Z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0x0101009D4095AFEE790E42B52CF3AD35B999BF040086E71550AC00CE488731BAE03648ABFB</vt:lpwstr>
  </property>
  <property fmtid="{D5CDD505-2E9C-101B-9397-08002B2CF9AE}" pid="3" name="ImageGenCounter">
    <vt:i4>0</vt:i4>
  </property>
  <property fmtid="{D5CDD505-2E9C-101B-9397-08002B2CF9AE}" pid="4" name="ViolationReportStatus">
    <vt:lpwstr>None</vt:lpwstr>
  </property>
  <property fmtid="{D5CDD505-2E9C-101B-9397-08002B2CF9AE}" pid="5" name="PolicheckStatus">
    <vt:i4>0</vt:i4>
  </property>
  <property fmtid="{D5CDD505-2E9C-101B-9397-08002B2CF9AE}" pid="6" name="ImageGenStatus">
    <vt:i4>0</vt:i4>
  </property>
  <property fmtid="{D5CDD505-2E9C-101B-9397-08002B2CF9AE}" pid="7" name="Applications">
    <vt:lpwstr>53;#PowerPoint 12</vt:lpwstr>
  </property>
  <property fmtid="{D5CDD505-2E9C-101B-9397-08002B2CF9AE}" pid="8" name="PolicheckCounter">
    <vt:i4>0</vt:i4>
  </property>
  <property fmtid="{D5CDD505-2E9C-101B-9397-08002B2CF9AE}" pid="9" name="APTrustLevel">
    <vt:r8>1</vt:r8>
  </property>
  <property fmtid="{D5CDD505-2E9C-101B-9397-08002B2CF9AE}" pid="10" name="Order">
    <vt:r8>5438100</vt:r8>
  </property>
</Properties>
</file>